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 id="2147483709" r:id="rId5"/>
  </p:sldMasterIdLst>
  <p:notesMasterIdLst>
    <p:notesMasterId r:id="rId116"/>
  </p:notesMasterIdLst>
  <p:sldIdLst>
    <p:sldId id="256" r:id="rId6"/>
    <p:sldId id="262" r:id="rId7"/>
    <p:sldId id="261" r:id="rId8"/>
    <p:sldId id="270" r:id="rId9"/>
    <p:sldId id="257" r:id="rId10"/>
    <p:sldId id="258" r:id="rId11"/>
    <p:sldId id="263" r:id="rId12"/>
    <p:sldId id="264" r:id="rId13"/>
    <p:sldId id="265" r:id="rId14"/>
    <p:sldId id="284" r:id="rId15"/>
    <p:sldId id="266" r:id="rId16"/>
    <p:sldId id="259" r:id="rId17"/>
    <p:sldId id="269" r:id="rId18"/>
    <p:sldId id="271" r:id="rId19"/>
    <p:sldId id="272" r:id="rId20"/>
    <p:sldId id="273" r:id="rId21"/>
    <p:sldId id="274" r:id="rId22"/>
    <p:sldId id="275" r:id="rId23"/>
    <p:sldId id="277" r:id="rId24"/>
    <p:sldId id="276" r:id="rId25"/>
    <p:sldId id="278" r:id="rId26"/>
    <p:sldId id="280" r:id="rId27"/>
    <p:sldId id="283" r:id="rId28"/>
    <p:sldId id="282" r:id="rId29"/>
    <p:sldId id="281" r:id="rId30"/>
    <p:sldId id="286" r:id="rId31"/>
    <p:sldId id="287" r:id="rId32"/>
    <p:sldId id="288" r:id="rId33"/>
    <p:sldId id="289" r:id="rId34"/>
    <p:sldId id="290" r:id="rId35"/>
    <p:sldId id="291" r:id="rId36"/>
    <p:sldId id="292" r:id="rId37"/>
    <p:sldId id="293" r:id="rId38"/>
    <p:sldId id="294" r:id="rId39"/>
    <p:sldId id="304" r:id="rId40"/>
    <p:sldId id="317" r:id="rId41"/>
    <p:sldId id="295" r:id="rId42"/>
    <p:sldId id="296" r:id="rId43"/>
    <p:sldId id="297" r:id="rId44"/>
    <p:sldId id="298" r:id="rId45"/>
    <p:sldId id="299" r:id="rId46"/>
    <p:sldId id="300" r:id="rId47"/>
    <p:sldId id="301" r:id="rId48"/>
    <p:sldId id="302" r:id="rId49"/>
    <p:sldId id="303" r:id="rId50"/>
    <p:sldId id="305" r:id="rId51"/>
    <p:sldId id="306" r:id="rId52"/>
    <p:sldId id="308" r:id="rId53"/>
    <p:sldId id="309" r:id="rId54"/>
    <p:sldId id="311" r:id="rId55"/>
    <p:sldId id="310" r:id="rId56"/>
    <p:sldId id="307" r:id="rId57"/>
    <p:sldId id="312" r:id="rId58"/>
    <p:sldId id="314" r:id="rId59"/>
    <p:sldId id="315" r:id="rId60"/>
    <p:sldId id="316" r:id="rId61"/>
    <p:sldId id="313"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40" r:id="rId79"/>
    <p:sldId id="341" r:id="rId80"/>
    <p:sldId id="342" r:id="rId81"/>
    <p:sldId id="334" r:id="rId82"/>
    <p:sldId id="343" r:id="rId83"/>
    <p:sldId id="335" r:id="rId84"/>
    <p:sldId id="336" r:id="rId85"/>
    <p:sldId id="337" r:id="rId86"/>
    <p:sldId id="338" r:id="rId87"/>
    <p:sldId id="339" r:id="rId88"/>
    <p:sldId id="344" r:id="rId89"/>
    <p:sldId id="353" r:id="rId90"/>
    <p:sldId id="354" r:id="rId91"/>
    <p:sldId id="355" r:id="rId92"/>
    <p:sldId id="348" r:id="rId93"/>
    <p:sldId id="350" r:id="rId94"/>
    <p:sldId id="349" r:id="rId95"/>
    <p:sldId id="351" r:id="rId96"/>
    <p:sldId id="352" r:id="rId97"/>
    <p:sldId id="356" r:id="rId98"/>
    <p:sldId id="357" r:id="rId99"/>
    <p:sldId id="358" r:id="rId100"/>
    <p:sldId id="361" r:id="rId101"/>
    <p:sldId id="359" r:id="rId102"/>
    <p:sldId id="360" r:id="rId103"/>
    <p:sldId id="345" r:id="rId104"/>
    <p:sldId id="346" r:id="rId105"/>
    <p:sldId id="347" r:id="rId106"/>
    <p:sldId id="363" r:id="rId107"/>
    <p:sldId id="364" r:id="rId108"/>
    <p:sldId id="365" r:id="rId109"/>
    <p:sldId id="366" r:id="rId110"/>
    <p:sldId id="367" r:id="rId111"/>
    <p:sldId id="368" r:id="rId112"/>
    <p:sldId id="369" r:id="rId113"/>
    <p:sldId id="370" r:id="rId114"/>
    <p:sldId id="260" r:id="rId11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000"/>
    <a:srgbClr val="A91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88484" autoAdjust="0"/>
  </p:normalViewPr>
  <p:slideViewPr>
    <p:cSldViewPr snapToGrid="0">
      <p:cViewPr>
        <p:scale>
          <a:sx n="100" d="100"/>
          <a:sy n="100" d="100"/>
        </p:scale>
        <p:origin x="1218" y="64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presProps" Target="pres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1-23T18:21:15.392"/>
    </inkml:context>
    <inkml:brush xml:id="br0">
      <inkml:brushProperty name="width" value="0.05292" units="cm"/>
      <inkml:brushProperty name="height" value="0.05292" units="cm"/>
      <inkml:brushProperty name="color" value="#FF0000"/>
    </inkml:brush>
  </inkml:definitions>
  <inkml:trace contextRef="#ctx0" brushRef="#br0">19500 10623 0,'-13'0'16,"13"13"15,-14-13-15,1 0 0,0 0-1,0 13 1,-14 1-1,14-14 1,0 13 0,0-13-1,-1 13 1,1 14 15,13-14-15,-13 0-1,0 0 1,-1 1 0,14-1-1,14 265 313,-14-265-328,13 0 16,-13 0 0,0 0-1,13 1 17,-13-1-17,0 0 16,13-13-15,-13 13 0,14-13-1,-14 14 1,13-14 0,-13 13-1,0 0 1,13 0-1,-13 1 17,13-14-32,-13 13 15,13 0 1,1 0 0,-14 0-1,13-13 1,-13 14-16,0-1 15,13-13 1,0 13 0,1 0-1,-1-13 1,0 0 0,-13 14-1,26-14 1,-12 0-1,-1 13 1,0-13 15,0 0-15,14 0 0,-14 0-1,14 0 1,-14 0-1,13 0 1,1 0 0,-14 0-1,0 0 1,0 0 0,1 0-1,-1 0 1,13 0-1,1 0 1,-14 0 0,0 0-16,0 0 15,1-13 17,-1 13-1,0-14-16,0-12 1,1 13 0,-1-1-1,0 14 1,0-26 0,0 13-1,1 0 16,-1-1 1,-13 1-17,13 0 1,-13 0 0,13-1 15,-13 1-16,0 0 1,14 0 0,-14-1-1,13-12 1,-13 13 0,0-14-1,0 1 1,0-1-1,0 14 1,0-13 0,0-1-1,0 1 1,-13 13 0,-1-14-1,14 14 1,-13 0-1,0-14 1,13 14 0,-13 0-1,-1 0 32,14-1-31,-26 14-1,13 0 1,13-13 0,-13 13-1,-14-13 1,14 0 0,0 13-1,13-14-15,-27 14 16,1 0-1,13 0 1,-1 0 0,1 0-1,0-13 1,0 13 0,-1 0-1,1 0 1,0 0-1,0-13 1,-1 13 0,1-13-16,0 13 15,0 0-15,-14 0 16,1-27 0,13 27-1,-1 0 32,1 0-16,0 0-15,0 0 0,-1 0 15,1 0-16,0 0 1,0 0 15,0 0-15,-1 0 0,1 0 15,0 0 0</inkml:trace>
  <inkml:trace contextRef="#ctx0" brushRef="#br0" timeOffset="4334.97">19685 10583 0,'0'-13'172,"0"0"-156,0 0 0,0-1-1,0 1 16,0 0-31,0 0 63,13 13-63,-13-13 16,0-1-1,13 1 1,-13 0 15,14 0-15,-1-1-1,-13 1 1,0 0 0,13 0 15,-13-1-16,13 1 1,-13 0 0,0 0-1,14 0 1,-14-1-16,13 1 16,-13 0 15,13 13-31,-13-27 15,13 14 17,-13 0-17,14 0 1,-1-1 0,-13 1-16,13 0 31,-13 0-31,0 0 15,13-1 1,-13 1 0,0 0-1,13-14 1,1 1 0,-1-1-1,-13 14 1,13-13 15,0 13-15,1-1-1,-14-12 1,13 13-16,-13-1 16,26 1-1,-26-27 1,27 14-1,-14-14 1,0 27 0,-13-13-1,13-14 1,1 0 0,-1 14-1,0-1 1,-13 1-16,13-27 31,1 27-31,-1-1 16,0-13-1,-13 1 1,26 25 0,-26 1-1,14 13 1,-14-13-1,13 0 1,-13 0 0,26-1-1,-12 1 1,-1-13 0,-13 12-1,26-12 16,-26 13-15,14 0 0,-1-1-1,0 1 1,0 0 0,0 0-1,1-14 1,-14 14-1,26 13 1,-26-13 0,13 13-16,1-14 15,-14 1 1,13 0 0,0 13-1,0 0 1,-13-13 15,14 0-15,-1 13-1,0-14 1,0 1 0,0 0-1,1 0 1,12-14-1,-13 27 1,1-13 0,-1 13-1,0-13 1,0-1 0,1 1-1,-1 13 1,0-13 15,0 13-15,0-13-1,14 13 1,-14 0 0,0 0-1,1-13 1,-1 13-1,0-14 1,0 14 0,0-13 15,1 13-15,-1 0-1,0-13 1,0 13 15,1 0-15,-1-13-1,0 13 1,-13-14 0,27 14-1,-14 0 1,0 0-1,0 0 1,0-13 0,14 13-1,-1 0 1,14 0 0,-27 0-16,14-13 15,-14 13 16,0 0 1,-13-13-17,0-1 204,-13 14-203,0-13-1,-27-13 1,0-1 0,14 1-1,-14-1 1,27 27-16,13-13 15,-13 13-15,0 0 32,-1-13-17,1 0 1,13-1 0,-13 14-1,0 0 16,-1 0-31,14-13 32,-13 13-17</inkml:trace>
  <inkml:trace contextRef="#ctx0" brushRef="#br0" timeOffset="5909.76">21127 8824 0,'0'13'93,"0"0"-93,-13 1 16,13 12 0,-13 0-1,13 1 1,0-14 0,0 0-1,-14 14 1,14-14-1,-13-13 1,13 13 0,0 1-1,0-1 1,-13 0 0,13 0-1,0 14 1,-13-14-1,13 0 1,-14 14 15,1-14-15,13 0 0,0 0-1,0 1 1,0-1 46,0 0-30,0 0 108,0 0-124</inkml:trace>
  <inkml:trace contextRef="#ctx0" brushRef="#br0" timeOffset="9848.15">18759 10649 0,'0'-13'141,"0"0"-125,-13 13-16,13-13 15,0 0 32,-14 13-16,14-14 1,-13 14-17,13-13 1,-13 13-1,13-13 1,0 0 0,-13 13 15,13-14-15,0 1-1,0 0-15,0 0 16,0 0-1,0-1 1,0-12 0,0 13-1,0-1 1,0-12 0,0 13-1,0-1 1,0 1-1,0 0 1,0-13 15,0-1-15,0 1 0,0 12-1,0 1 1,0-13-1,0 12 1,0 1 0,0-13-1,0 13 1,0-14 0,0 14-1,0 0 16,0-1-31,0 1 32,0 0-1,13 0-15,0-1-1,0 1 1,-13 0-1,14 13 1,-1-13 0,0 13-1,0-13 1,1 13 0,-14-14 15,13 14-31,0 0 15,0-13 1,1 13 0,-1-13 15,13 13-15,-13 0-1,1-13 1,-1 13-1,0 0 1,0-14 0,1 14 15,-1 0-15,0 0-1,0 0 1,1 0-1,-1 0 1,0 0 0,0 0 15,0 0 16,1 0-32,-1 0 1,0 0 0,-13 14-1,13-14 1,-13 13 0,27 13-1,-27-12 1,13-1-1,0-13 17,-13 13-32,0 0 31,0 0-15,14 1-1,-1-1 1,-13 0-1,0 0 1,13 1 0,-13-1 15,0 0-15,0 0-1,0 1 1,0-1-1,0 0 1,0 0 0,0 0-1,0 1 1,0-1 0,0 0-1,0 0 1,0 1-1,0 12 1,0-13 0,0 1-1,0 12 17,0-13-17,0 0 1,0 1-1,0-1 1,0 0 0,0 0 15,0 14-15,0-14-1,0 0 1,0 1 15,0-1-15,-13 0-16,0-13 15,13 13 1,0 0 15,-14-13-31,14 27 16,-13-27-1,0 13 1,0-13 0,13 13 15,-14-13-15,1 0-1,0 0 1,0 0-1,13 14-15,-14-14 16,1 0 0,0 0 15,0 0-15,0 13-1,-1-13 16,1 0 1,0 0-17,0 0 17,13 13-17,-14-13 1,1 0-1,0 0 1,0 0 0,-1 0-1,1 0 1,0 0 0,0 0-1,0 0 1,-1 0-1,1 0 1,0 0-16,0 0 47,-1 0-31,1 0-1,0 0 1,0 0 31</inkml:trace>
  <inkml:trace contextRef="#ctx0" brushRef="#br0" timeOffset="12340.51">18984 9935 0,'0'13'78,"0"1"-63,0-1-15,0 0 16,0 13 0,0-12-1,0-1 1,0 0 0,0 0-1,0 1 1,0-1-1,0 0 1,0 0 0,0 1-1,0-1 17,0 0-17,0 0 16,0 0-15,-13 1 203,-1-14-204,1 0 1,0 0 0,0 0 15,-1 0-15,1 0-16,0 0 15,0 0 16,0 0-15,-1 0 0,1 0-1,0 0 17,0 0-17,-1 0 1,1 0-1,0 0 17,0 0-17,-1 0 48,1 0-63,0 0 31,26 0 141,0 0-156,1 0-16,-1 0 15,27 0 1,-14 0-1,14 0 1,-27 0 0,13 0-1,-12 0 1,-1 0 0,0 0-1,0 0 1,1 0-1,-1 0 1,0 0 0,0 0-1,1 0 1,-1 0 0,13 0 15,-13 0-16,1 0 1,12 0 0,-13 0-1,1 0 79,-1 0-63,0 0 32,0 0-1</inkml:trace>
  <inkml:trace contextRef="#ctx0" brushRef="#br0" timeOffset="13205.68">18785 10067 0</inkml:trace>
  <inkml:trace contextRef="#ctx0" brushRef="#br0" timeOffset="13670.65">18878 10001 0</inkml:trace>
  <inkml:trace contextRef="#ctx0" brushRef="#br0" timeOffset="14047.1">18891 10120 0</inkml:trace>
  <inkml:trace contextRef="#ctx0" brushRef="#br0" timeOffset="14342.48">18838 10120 0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965D1-09F0-4F3B-8A24-D1993AC9C617}" type="datetimeFigureOut">
              <a:rPr lang="en-GB" smtClean="0"/>
              <a:t>21/01/2023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CC2F7-CEBA-4292-8D5B-B5693DC7851A}" type="slidenum">
              <a:rPr lang="en-GB" smtClean="0"/>
              <a:t>‹#›</a:t>
            </a:fld>
            <a:endParaRPr lang="en-GB"/>
          </a:p>
        </p:txBody>
      </p:sp>
    </p:spTree>
    <p:extLst>
      <p:ext uri="{BB962C8B-B14F-4D97-AF65-F5344CB8AC3E}">
        <p14:creationId xmlns:p14="http://schemas.microsoft.com/office/powerpoint/2010/main" val="241237527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0">
              <a:buNone/>
            </a:pPr>
            <a:r>
              <a:rPr lang="en-GB" sz="900" dirty="0"/>
              <a:t>We are able to ‘parent’ GameObjects to each other.</a:t>
            </a:r>
          </a:p>
          <a:p>
            <a:pPr marL="342900" lvl="1" indent="0">
              <a:buNone/>
            </a:pPr>
            <a:r>
              <a:rPr lang="en-GB" sz="900" dirty="0"/>
              <a:t>This can be done in the </a:t>
            </a:r>
            <a:r>
              <a:rPr lang="en-GB" sz="900" b="1" dirty="0"/>
              <a:t>Hierarchy</a:t>
            </a:r>
            <a:r>
              <a:rPr lang="en-GB" sz="900" dirty="0"/>
              <a:t> view, or programmatically at runtime.</a:t>
            </a:r>
          </a:p>
          <a:p>
            <a:pPr marL="342900" lvl="1" indent="0">
              <a:buNone/>
            </a:pPr>
            <a:r>
              <a:rPr lang="en-GB" sz="900" dirty="0"/>
              <a:t>A child transform will define itself in the local space of its parent, rather than in world space.</a:t>
            </a:r>
          </a:p>
          <a:p>
            <a:pPr marL="342900" lvl="1" indent="0">
              <a:buNone/>
            </a:pPr>
            <a:r>
              <a:rPr lang="en-GB" sz="900" dirty="0"/>
              <a:t>This means that it moves, rotates, and scales as if it were a part of the parent.</a:t>
            </a:r>
          </a:p>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39</a:t>
            </a:fld>
            <a:endParaRPr lang="en-GB"/>
          </a:p>
        </p:txBody>
      </p:sp>
    </p:spTree>
    <p:extLst>
      <p:ext uri="{BB962C8B-B14F-4D97-AF65-F5344CB8AC3E}">
        <p14:creationId xmlns:p14="http://schemas.microsoft.com/office/powerpoint/2010/main" val="2315457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49</a:t>
            </a:fld>
            <a:endParaRPr lang="en-GB"/>
          </a:p>
        </p:txBody>
      </p:sp>
    </p:spTree>
    <p:extLst>
      <p:ext uri="{BB962C8B-B14F-4D97-AF65-F5344CB8AC3E}">
        <p14:creationId xmlns:p14="http://schemas.microsoft.com/office/powerpoint/2010/main" val="380698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50</a:t>
            </a:fld>
            <a:endParaRPr lang="en-GB"/>
          </a:p>
        </p:txBody>
      </p:sp>
    </p:spTree>
    <p:extLst>
      <p:ext uri="{BB962C8B-B14F-4D97-AF65-F5344CB8AC3E}">
        <p14:creationId xmlns:p14="http://schemas.microsoft.com/office/powerpoint/2010/main" val="117389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51</a:t>
            </a:fld>
            <a:endParaRPr lang="en-GB"/>
          </a:p>
        </p:txBody>
      </p:sp>
    </p:spTree>
    <p:extLst>
      <p:ext uri="{BB962C8B-B14F-4D97-AF65-F5344CB8AC3E}">
        <p14:creationId xmlns:p14="http://schemas.microsoft.com/office/powerpoint/2010/main" val="2574055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53</a:t>
            </a:fld>
            <a:endParaRPr lang="en-GB"/>
          </a:p>
        </p:txBody>
      </p:sp>
    </p:spTree>
    <p:extLst>
      <p:ext uri="{BB962C8B-B14F-4D97-AF65-F5344CB8AC3E}">
        <p14:creationId xmlns:p14="http://schemas.microsoft.com/office/powerpoint/2010/main" val="1616858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54</a:t>
            </a:fld>
            <a:endParaRPr lang="en-GB"/>
          </a:p>
        </p:txBody>
      </p:sp>
    </p:spTree>
    <p:extLst>
      <p:ext uri="{BB962C8B-B14F-4D97-AF65-F5344CB8AC3E}">
        <p14:creationId xmlns:p14="http://schemas.microsoft.com/office/powerpoint/2010/main" val="2025526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55</a:t>
            </a:fld>
            <a:endParaRPr lang="en-GB"/>
          </a:p>
        </p:txBody>
      </p:sp>
    </p:spTree>
    <p:extLst>
      <p:ext uri="{BB962C8B-B14F-4D97-AF65-F5344CB8AC3E}">
        <p14:creationId xmlns:p14="http://schemas.microsoft.com/office/powerpoint/2010/main" val="83827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56</a:t>
            </a:fld>
            <a:endParaRPr lang="en-GB"/>
          </a:p>
        </p:txBody>
      </p:sp>
    </p:spTree>
    <p:extLst>
      <p:ext uri="{BB962C8B-B14F-4D97-AF65-F5344CB8AC3E}">
        <p14:creationId xmlns:p14="http://schemas.microsoft.com/office/powerpoint/2010/main" val="2307428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58</a:t>
            </a:fld>
            <a:endParaRPr lang="en-GB"/>
          </a:p>
        </p:txBody>
      </p:sp>
    </p:spTree>
    <p:extLst>
      <p:ext uri="{BB962C8B-B14F-4D97-AF65-F5344CB8AC3E}">
        <p14:creationId xmlns:p14="http://schemas.microsoft.com/office/powerpoint/2010/main" val="395234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59</a:t>
            </a:fld>
            <a:endParaRPr lang="en-GB"/>
          </a:p>
        </p:txBody>
      </p:sp>
    </p:spTree>
    <p:extLst>
      <p:ext uri="{BB962C8B-B14F-4D97-AF65-F5344CB8AC3E}">
        <p14:creationId xmlns:p14="http://schemas.microsoft.com/office/powerpoint/2010/main" val="101347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60</a:t>
            </a:fld>
            <a:endParaRPr lang="en-GB"/>
          </a:p>
        </p:txBody>
      </p:sp>
    </p:spTree>
    <p:extLst>
      <p:ext uri="{BB962C8B-B14F-4D97-AF65-F5344CB8AC3E}">
        <p14:creationId xmlns:p14="http://schemas.microsoft.com/office/powerpoint/2010/main" val="4121387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0">
              <a:buNone/>
            </a:pPr>
            <a:r>
              <a:rPr lang="en-GB" sz="900" dirty="0"/>
              <a:t>We are able to ‘parent’ GameObjects to each other.</a:t>
            </a:r>
          </a:p>
          <a:p>
            <a:pPr marL="342900" lvl="1" indent="0">
              <a:buNone/>
            </a:pPr>
            <a:r>
              <a:rPr lang="en-GB" sz="900" dirty="0"/>
              <a:t>This can be done in the </a:t>
            </a:r>
            <a:r>
              <a:rPr lang="en-GB" sz="900" b="1" dirty="0"/>
              <a:t>Hierarchy</a:t>
            </a:r>
            <a:r>
              <a:rPr lang="en-GB" sz="900" dirty="0"/>
              <a:t> view, or programmatically at runtime.</a:t>
            </a:r>
          </a:p>
          <a:p>
            <a:pPr marL="342900" lvl="1" indent="0">
              <a:buNone/>
            </a:pPr>
            <a:r>
              <a:rPr lang="en-GB" sz="900" dirty="0"/>
              <a:t>A child transform will define itself in the local space of its parent, rather than in world space.</a:t>
            </a:r>
          </a:p>
          <a:p>
            <a:pPr marL="342900" lvl="1" indent="0">
              <a:buNone/>
            </a:pPr>
            <a:r>
              <a:rPr lang="en-GB" sz="900" dirty="0"/>
              <a:t>This means that it moves, rotates, and scales as if it were a part of the parent.</a:t>
            </a:r>
          </a:p>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40</a:t>
            </a:fld>
            <a:endParaRPr lang="en-GB"/>
          </a:p>
        </p:txBody>
      </p:sp>
    </p:spTree>
    <p:extLst>
      <p:ext uri="{BB962C8B-B14F-4D97-AF65-F5344CB8AC3E}">
        <p14:creationId xmlns:p14="http://schemas.microsoft.com/office/powerpoint/2010/main" val="1581684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61</a:t>
            </a:fld>
            <a:endParaRPr lang="en-GB"/>
          </a:p>
        </p:txBody>
      </p:sp>
    </p:spTree>
    <p:extLst>
      <p:ext uri="{BB962C8B-B14F-4D97-AF65-F5344CB8AC3E}">
        <p14:creationId xmlns:p14="http://schemas.microsoft.com/office/powerpoint/2010/main" val="2904377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62</a:t>
            </a:fld>
            <a:endParaRPr lang="en-GB"/>
          </a:p>
        </p:txBody>
      </p:sp>
    </p:spTree>
    <p:extLst>
      <p:ext uri="{BB962C8B-B14F-4D97-AF65-F5344CB8AC3E}">
        <p14:creationId xmlns:p14="http://schemas.microsoft.com/office/powerpoint/2010/main" val="3310748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64</a:t>
            </a:fld>
            <a:endParaRPr lang="en-GB"/>
          </a:p>
        </p:txBody>
      </p:sp>
    </p:spTree>
    <p:extLst>
      <p:ext uri="{BB962C8B-B14F-4D97-AF65-F5344CB8AC3E}">
        <p14:creationId xmlns:p14="http://schemas.microsoft.com/office/powerpoint/2010/main" val="1627627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65</a:t>
            </a:fld>
            <a:endParaRPr lang="en-GB"/>
          </a:p>
        </p:txBody>
      </p:sp>
    </p:spTree>
    <p:extLst>
      <p:ext uri="{BB962C8B-B14F-4D97-AF65-F5344CB8AC3E}">
        <p14:creationId xmlns:p14="http://schemas.microsoft.com/office/powerpoint/2010/main" val="3491656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66</a:t>
            </a:fld>
            <a:endParaRPr lang="en-GB"/>
          </a:p>
        </p:txBody>
      </p:sp>
    </p:spTree>
    <p:extLst>
      <p:ext uri="{BB962C8B-B14F-4D97-AF65-F5344CB8AC3E}">
        <p14:creationId xmlns:p14="http://schemas.microsoft.com/office/powerpoint/2010/main" val="1095087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67</a:t>
            </a:fld>
            <a:endParaRPr lang="en-GB"/>
          </a:p>
        </p:txBody>
      </p:sp>
    </p:spTree>
    <p:extLst>
      <p:ext uri="{BB962C8B-B14F-4D97-AF65-F5344CB8AC3E}">
        <p14:creationId xmlns:p14="http://schemas.microsoft.com/office/powerpoint/2010/main" val="2834457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68</a:t>
            </a:fld>
            <a:endParaRPr lang="en-GB"/>
          </a:p>
        </p:txBody>
      </p:sp>
    </p:spTree>
    <p:extLst>
      <p:ext uri="{BB962C8B-B14F-4D97-AF65-F5344CB8AC3E}">
        <p14:creationId xmlns:p14="http://schemas.microsoft.com/office/powerpoint/2010/main" val="1611074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69</a:t>
            </a:fld>
            <a:endParaRPr lang="en-GB"/>
          </a:p>
        </p:txBody>
      </p:sp>
    </p:spTree>
    <p:extLst>
      <p:ext uri="{BB962C8B-B14F-4D97-AF65-F5344CB8AC3E}">
        <p14:creationId xmlns:p14="http://schemas.microsoft.com/office/powerpoint/2010/main" val="3772171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70</a:t>
            </a:fld>
            <a:endParaRPr lang="en-GB"/>
          </a:p>
        </p:txBody>
      </p:sp>
    </p:spTree>
    <p:extLst>
      <p:ext uri="{BB962C8B-B14F-4D97-AF65-F5344CB8AC3E}">
        <p14:creationId xmlns:p14="http://schemas.microsoft.com/office/powerpoint/2010/main" val="1034402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71</a:t>
            </a:fld>
            <a:endParaRPr lang="en-GB"/>
          </a:p>
        </p:txBody>
      </p:sp>
    </p:spTree>
    <p:extLst>
      <p:ext uri="{BB962C8B-B14F-4D97-AF65-F5344CB8AC3E}">
        <p14:creationId xmlns:p14="http://schemas.microsoft.com/office/powerpoint/2010/main" val="354617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41</a:t>
            </a:fld>
            <a:endParaRPr lang="en-GB"/>
          </a:p>
        </p:txBody>
      </p:sp>
    </p:spTree>
    <p:extLst>
      <p:ext uri="{BB962C8B-B14F-4D97-AF65-F5344CB8AC3E}">
        <p14:creationId xmlns:p14="http://schemas.microsoft.com/office/powerpoint/2010/main" val="3415656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74</a:t>
            </a:fld>
            <a:endParaRPr lang="en-GB"/>
          </a:p>
        </p:txBody>
      </p:sp>
    </p:spTree>
    <p:extLst>
      <p:ext uri="{BB962C8B-B14F-4D97-AF65-F5344CB8AC3E}">
        <p14:creationId xmlns:p14="http://schemas.microsoft.com/office/powerpoint/2010/main" val="2253078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75</a:t>
            </a:fld>
            <a:endParaRPr lang="en-GB"/>
          </a:p>
        </p:txBody>
      </p:sp>
    </p:spTree>
    <p:extLst>
      <p:ext uri="{BB962C8B-B14F-4D97-AF65-F5344CB8AC3E}">
        <p14:creationId xmlns:p14="http://schemas.microsoft.com/office/powerpoint/2010/main" val="3676663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76</a:t>
            </a:fld>
            <a:endParaRPr lang="en-GB"/>
          </a:p>
        </p:txBody>
      </p:sp>
    </p:spTree>
    <p:extLst>
      <p:ext uri="{BB962C8B-B14F-4D97-AF65-F5344CB8AC3E}">
        <p14:creationId xmlns:p14="http://schemas.microsoft.com/office/powerpoint/2010/main" val="2605427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77</a:t>
            </a:fld>
            <a:endParaRPr lang="en-GB"/>
          </a:p>
        </p:txBody>
      </p:sp>
    </p:spTree>
    <p:extLst>
      <p:ext uri="{BB962C8B-B14F-4D97-AF65-F5344CB8AC3E}">
        <p14:creationId xmlns:p14="http://schemas.microsoft.com/office/powerpoint/2010/main" val="3042024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78</a:t>
            </a:fld>
            <a:endParaRPr lang="en-GB"/>
          </a:p>
        </p:txBody>
      </p:sp>
    </p:spTree>
    <p:extLst>
      <p:ext uri="{BB962C8B-B14F-4D97-AF65-F5344CB8AC3E}">
        <p14:creationId xmlns:p14="http://schemas.microsoft.com/office/powerpoint/2010/main" val="1964909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79</a:t>
            </a:fld>
            <a:endParaRPr lang="en-GB"/>
          </a:p>
        </p:txBody>
      </p:sp>
    </p:spTree>
    <p:extLst>
      <p:ext uri="{BB962C8B-B14F-4D97-AF65-F5344CB8AC3E}">
        <p14:creationId xmlns:p14="http://schemas.microsoft.com/office/powerpoint/2010/main" val="3582714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80</a:t>
            </a:fld>
            <a:endParaRPr lang="en-GB"/>
          </a:p>
        </p:txBody>
      </p:sp>
    </p:spTree>
    <p:extLst>
      <p:ext uri="{BB962C8B-B14F-4D97-AF65-F5344CB8AC3E}">
        <p14:creationId xmlns:p14="http://schemas.microsoft.com/office/powerpoint/2010/main" val="564266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81</a:t>
            </a:fld>
            <a:endParaRPr lang="en-GB"/>
          </a:p>
        </p:txBody>
      </p:sp>
    </p:spTree>
    <p:extLst>
      <p:ext uri="{BB962C8B-B14F-4D97-AF65-F5344CB8AC3E}">
        <p14:creationId xmlns:p14="http://schemas.microsoft.com/office/powerpoint/2010/main" val="3117695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82</a:t>
            </a:fld>
            <a:endParaRPr lang="en-GB"/>
          </a:p>
        </p:txBody>
      </p:sp>
    </p:spTree>
    <p:extLst>
      <p:ext uri="{BB962C8B-B14F-4D97-AF65-F5344CB8AC3E}">
        <p14:creationId xmlns:p14="http://schemas.microsoft.com/office/powerpoint/2010/main" val="1944651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83</a:t>
            </a:fld>
            <a:endParaRPr lang="en-GB"/>
          </a:p>
        </p:txBody>
      </p:sp>
    </p:spTree>
    <p:extLst>
      <p:ext uri="{BB962C8B-B14F-4D97-AF65-F5344CB8AC3E}">
        <p14:creationId xmlns:p14="http://schemas.microsoft.com/office/powerpoint/2010/main" val="315757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42</a:t>
            </a:fld>
            <a:endParaRPr lang="en-GB"/>
          </a:p>
        </p:txBody>
      </p:sp>
    </p:spTree>
    <p:extLst>
      <p:ext uri="{BB962C8B-B14F-4D97-AF65-F5344CB8AC3E}">
        <p14:creationId xmlns:p14="http://schemas.microsoft.com/office/powerpoint/2010/main" val="2189861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84</a:t>
            </a:fld>
            <a:endParaRPr lang="en-GB"/>
          </a:p>
        </p:txBody>
      </p:sp>
    </p:spTree>
    <p:extLst>
      <p:ext uri="{BB962C8B-B14F-4D97-AF65-F5344CB8AC3E}">
        <p14:creationId xmlns:p14="http://schemas.microsoft.com/office/powerpoint/2010/main" val="375622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85</a:t>
            </a:fld>
            <a:endParaRPr lang="en-GB"/>
          </a:p>
        </p:txBody>
      </p:sp>
    </p:spTree>
    <p:extLst>
      <p:ext uri="{BB962C8B-B14F-4D97-AF65-F5344CB8AC3E}">
        <p14:creationId xmlns:p14="http://schemas.microsoft.com/office/powerpoint/2010/main" val="1171162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86</a:t>
            </a:fld>
            <a:endParaRPr lang="en-GB"/>
          </a:p>
        </p:txBody>
      </p:sp>
    </p:spTree>
    <p:extLst>
      <p:ext uri="{BB962C8B-B14F-4D97-AF65-F5344CB8AC3E}">
        <p14:creationId xmlns:p14="http://schemas.microsoft.com/office/powerpoint/2010/main" val="3333455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87</a:t>
            </a:fld>
            <a:endParaRPr lang="en-GB"/>
          </a:p>
        </p:txBody>
      </p:sp>
    </p:spTree>
    <p:extLst>
      <p:ext uri="{BB962C8B-B14F-4D97-AF65-F5344CB8AC3E}">
        <p14:creationId xmlns:p14="http://schemas.microsoft.com/office/powerpoint/2010/main" val="1856395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90</a:t>
            </a:fld>
            <a:endParaRPr lang="en-GB"/>
          </a:p>
        </p:txBody>
      </p:sp>
    </p:spTree>
    <p:extLst>
      <p:ext uri="{BB962C8B-B14F-4D97-AF65-F5344CB8AC3E}">
        <p14:creationId xmlns:p14="http://schemas.microsoft.com/office/powerpoint/2010/main" val="2498410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91</a:t>
            </a:fld>
            <a:endParaRPr lang="en-GB"/>
          </a:p>
        </p:txBody>
      </p:sp>
    </p:spTree>
    <p:extLst>
      <p:ext uri="{BB962C8B-B14F-4D97-AF65-F5344CB8AC3E}">
        <p14:creationId xmlns:p14="http://schemas.microsoft.com/office/powerpoint/2010/main" val="1539003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92</a:t>
            </a:fld>
            <a:endParaRPr lang="en-GB"/>
          </a:p>
        </p:txBody>
      </p:sp>
    </p:spTree>
    <p:extLst>
      <p:ext uri="{BB962C8B-B14F-4D97-AF65-F5344CB8AC3E}">
        <p14:creationId xmlns:p14="http://schemas.microsoft.com/office/powerpoint/2010/main" val="4113525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93</a:t>
            </a:fld>
            <a:endParaRPr lang="en-GB"/>
          </a:p>
        </p:txBody>
      </p:sp>
    </p:spTree>
    <p:extLst>
      <p:ext uri="{BB962C8B-B14F-4D97-AF65-F5344CB8AC3E}">
        <p14:creationId xmlns:p14="http://schemas.microsoft.com/office/powerpoint/2010/main" val="2666557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94</a:t>
            </a:fld>
            <a:endParaRPr lang="en-GB"/>
          </a:p>
        </p:txBody>
      </p:sp>
    </p:spTree>
    <p:extLst>
      <p:ext uri="{BB962C8B-B14F-4D97-AF65-F5344CB8AC3E}">
        <p14:creationId xmlns:p14="http://schemas.microsoft.com/office/powerpoint/2010/main" val="3091749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95</a:t>
            </a:fld>
            <a:endParaRPr lang="en-GB"/>
          </a:p>
        </p:txBody>
      </p:sp>
    </p:spTree>
    <p:extLst>
      <p:ext uri="{BB962C8B-B14F-4D97-AF65-F5344CB8AC3E}">
        <p14:creationId xmlns:p14="http://schemas.microsoft.com/office/powerpoint/2010/main" val="1800501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43</a:t>
            </a:fld>
            <a:endParaRPr lang="en-GB"/>
          </a:p>
        </p:txBody>
      </p:sp>
    </p:spTree>
    <p:extLst>
      <p:ext uri="{BB962C8B-B14F-4D97-AF65-F5344CB8AC3E}">
        <p14:creationId xmlns:p14="http://schemas.microsoft.com/office/powerpoint/2010/main" val="3999160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96</a:t>
            </a:fld>
            <a:endParaRPr lang="en-GB"/>
          </a:p>
        </p:txBody>
      </p:sp>
    </p:spTree>
    <p:extLst>
      <p:ext uri="{BB962C8B-B14F-4D97-AF65-F5344CB8AC3E}">
        <p14:creationId xmlns:p14="http://schemas.microsoft.com/office/powerpoint/2010/main" val="400657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97</a:t>
            </a:fld>
            <a:endParaRPr lang="en-GB"/>
          </a:p>
        </p:txBody>
      </p:sp>
    </p:spTree>
    <p:extLst>
      <p:ext uri="{BB962C8B-B14F-4D97-AF65-F5344CB8AC3E}">
        <p14:creationId xmlns:p14="http://schemas.microsoft.com/office/powerpoint/2010/main" val="1303726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98</a:t>
            </a:fld>
            <a:endParaRPr lang="en-GB"/>
          </a:p>
        </p:txBody>
      </p:sp>
    </p:spTree>
    <p:extLst>
      <p:ext uri="{BB962C8B-B14F-4D97-AF65-F5344CB8AC3E}">
        <p14:creationId xmlns:p14="http://schemas.microsoft.com/office/powerpoint/2010/main" val="7868013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100</a:t>
            </a:fld>
            <a:endParaRPr lang="en-GB"/>
          </a:p>
        </p:txBody>
      </p:sp>
    </p:spTree>
    <p:extLst>
      <p:ext uri="{BB962C8B-B14F-4D97-AF65-F5344CB8AC3E}">
        <p14:creationId xmlns:p14="http://schemas.microsoft.com/office/powerpoint/2010/main" val="19411996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101</a:t>
            </a:fld>
            <a:endParaRPr lang="en-GB"/>
          </a:p>
        </p:txBody>
      </p:sp>
    </p:spTree>
    <p:extLst>
      <p:ext uri="{BB962C8B-B14F-4D97-AF65-F5344CB8AC3E}">
        <p14:creationId xmlns:p14="http://schemas.microsoft.com/office/powerpoint/2010/main" val="2351806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102</a:t>
            </a:fld>
            <a:endParaRPr lang="en-GB"/>
          </a:p>
        </p:txBody>
      </p:sp>
    </p:spTree>
    <p:extLst>
      <p:ext uri="{BB962C8B-B14F-4D97-AF65-F5344CB8AC3E}">
        <p14:creationId xmlns:p14="http://schemas.microsoft.com/office/powerpoint/2010/main" val="27386368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103</a:t>
            </a:fld>
            <a:endParaRPr lang="en-GB"/>
          </a:p>
        </p:txBody>
      </p:sp>
    </p:spTree>
    <p:extLst>
      <p:ext uri="{BB962C8B-B14F-4D97-AF65-F5344CB8AC3E}">
        <p14:creationId xmlns:p14="http://schemas.microsoft.com/office/powerpoint/2010/main" val="28863711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104</a:t>
            </a:fld>
            <a:endParaRPr lang="en-GB"/>
          </a:p>
        </p:txBody>
      </p:sp>
    </p:spTree>
    <p:extLst>
      <p:ext uri="{BB962C8B-B14F-4D97-AF65-F5344CB8AC3E}">
        <p14:creationId xmlns:p14="http://schemas.microsoft.com/office/powerpoint/2010/main" val="1264846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105</a:t>
            </a:fld>
            <a:endParaRPr lang="en-GB"/>
          </a:p>
        </p:txBody>
      </p:sp>
    </p:spTree>
    <p:extLst>
      <p:ext uri="{BB962C8B-B14F-4D97-AF65-F5344CB8AC3E}">
        <p14:creationId xmlns:p14="http://schemas.microsoft.com/office/powerpoint/2010/main" val="1947167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106</a:t>
            </a:fld>
            <a:endParaRPr lang="en-GB"/>
          </a:p>
        </p:txBody>
      </p:sp>
    </p:spTree>
    <p:extLst>
      <p:ext uri="{BB962C8B-B14F-4D97-AF65-F5344CB8AC3E}">
        <p14:creationId xmlns:p14="http://schemas.microsoft.com/office/powerpoint/2010/main" val="1789932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44</a:t>
            </a:fld>
            <a:endParaRPr lang="en-GB"/>
          </a:p>
        </p:txBody>
      </p:sp>
    </p:spTree>
    <p:extLst>
      <p:ext uri="{BB962C8B-B14F-4D97-AF65-F5344CB8AC3E}">
        <p14:creationId xmlns:p14="http://schemas.microsoft.com/office/powerpoint/2010/main" val="1464550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108</a:t>
            </a:fld>
            <a:endParaRPr lang="en-GB"/>
          </a:p>
        </p:txBody>
      </p:sp>
    </p:spTree>
    <p:extLst>
      <p:ext uri="{BB962C8B-B14F-4D97-AF65-F5344CB8AC3E}">
        <p14:creationId xmlns:p14="http://schemas.microsoft.com/office/powerpoint/2010/main" val="24016406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109</a:t>
            </a:fld>
            <a:endParaRPr lang="en-GB"/>
          </a:p>
        </p:txBody>
      </p:sp>
    </p:spTree>
    <p:extLst>
      <p:ext uri="{BB962C8B-B14F-4D97-AF65-F5344CB8AC3E}">
        <p14:creationId xmlns:p14="http://schemas.microsoft.com/office/powerpoint/2010/main" val="3000100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45</a:t>
            </a:fld>
            <a:endParaRPr lang="en-GB"/>
          </a:p>
        </p:txBody>
      </p:sp>
    </p:spTree>
    <p:extLst>
      <p:ext uri="{BB962C8B-B14F-4D97-AF65-F5344CB8AC3E}">
        <p14:creationId xmlns:p14="http://schemas.microsoft.com/office/powerpoint/2010/main" val="118286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46</a:t>
            </a:fld>
            <a:endParaRPr lang="en-GB"/>
          </a:p>
        </p:txBody>
      </p:sp>
    </p:spTree>
    <p:extLst>
      <p:ext uri="{BB962C8B-B14F-4D97-AF65-F5344CB8AC3E}">
        <p14:creationId xmlns:p14="http://schemas.microsoft.com/office/powerpoint/2010/main" val="44730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47</a:t>
            </a:fld>
            <a:endParaRPr lang="en-GB"/>
          </a:p>
        </p:txBody>
      </p:sp>
    </p:spTree>
    <p:extLst>
      <p:ext uri="{BB962C8B-B14F-4D97-AF65-F5344CB8AC3E}">
        <p14:creationId xmlns:p14="http://schemas.microsoft.com/office/powerpoint/2010/main" val="3084389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White and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hasCustomPrompt="1"/>
          </p:nvPr>
        </p:nvSpPr>
        <p:spPr>
          <a:xfrm>
            <a:off x="370800" y="1598400"/>
            <a:ext cx="5259600" cy="1101600"/>
          </a:xfrm>
        </p:spPr>
        <p:txBody>
          <a:bodyPr anchor="b"/>
          <a:lstStyle>
            <a:lvl1pPr algn="l">
              <a:defRPr sz="2700" cap="all" baseline="0"/>
            </a:lvl1pPr>
          </a:lstStyle>
          <a:p>
            <a:r>
              <a:rPr lang="en-GB" dirty="0"/>
              <a:t>CLICK TO EDIT MASTER TITLE SLIDE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257274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userDrawn="1"/>
        </p:nvSpPr>
        <p:spPr>
          <a:xfrm>
            <a:off x="0" y="0"/>
            <a:ext cx="9144000" cy="4224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335674"/>
            <a:ext cx="8402400" cy="3553088"/>
          </a:xfrm>
          <a:prstGeom prst="rect">
            <a:avLst/>
          </a:prstGeom>
        </p:spPr>
        <p:txBody>
          <a:bodyPr/>
          <a:lstStyle>
            <a:lvl1pPr>
              <a:defRPr/>
            </a:lvl1pPr>
          </a:lstStyle>
          <a:p>
            <a:r>
              <a:rPr lang="en-GB"/>
              <a:t>Click icon to add picture</a:t>
            </a:r>
            <a:endParaRPr lang="en-US" dirty="0"/>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fld id="{3FAA1A33-3FCE-4155-9EE2-6FE5EF3C5DC7}" type="datetime1">
              <a:rPr lang="en-GB" smtClean="0"/>
              <a:t>21/01/2023</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4348122"/>
            <a:ext cx="3143250" cy="690297"/>
          </a:xfrm>
        </p:spPr>
        <p:txBody>
          <a:bodyPr anchor="b"/>
          <a:lstStyle>
            <a:lvl1pPr>
              <a:defRPr sz="2400" b="0" i="0" baseline="0">
                <a:latin typeface="Arial" panose="020B0604020202020204" pitchFamily="34" charset="0"/>
              </a:defRPr>
            </a:lvl1pPr>
          </a:lstStyle>
          <a:p>
            <a:r>
              <a:rPr lang="en-US" dirty="0"/>
              <a:t>Click to add</a:t>
            </a:r>
            <a:br>
              <a:rPr lang="en-US" dirty="0"/>
            </a:br>
            <a:r>
              <a:rPr lang="en-US" dirty="0"/>
              <a:t>image caption</a:t>
            </a:r>
            <a:endParaRPr lang="en-GB" dirty="0"/>
          </a:p>
        </p:txBody>
      </p:sp>
    </p:spTree>
    <p:extLst>
      <p:ext uri="{BB962C8B-B14F-4D97-AF65-F5344CB8AC3E}">
        <p14:creationId xmlns:p14="http://schemas.microsoft.com/office/powerpoint/2010/main" val="185399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fld id="{5EE9515F-EF3A-4544-A4C7-DB909F882D02}" type="datetime1">
              <a:rPr lang="en-GB" smtClean="0"/>
              <a:t>21/01/2023</a:t>
            </a:fld>
            <a:endParaRPr lang="en-GB" dirty="0"/>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fld id="{67DE1CF8-1877-4310-8670-A269E8016CAC}" type="slidenum">
              <a:rPr lang="en-GB" smtClean="0"/>
              <a:pPr/>
              <a:t>‹#›</a:t>
            </a:fld>
            <a:endParaRPr lang="en-GB" dirty="0"/>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4267200"/>
          </a:xfrm>
          <a:prstGeom prst="rect">
            <a:avLst/>
          </a:prstGeom>
        </p:spPr>
        <p:txBody>
          <a:bodyPr/>
          <a:lstStyle>
            <a:lvl1pPr>
              <a:defRPr/>
            </a:lvl1pPr>
          </a:lstStyle>
          <a:p>
            <a:r>
              <a:rPr lang="en-US" dirty="0"/>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4348122"/>
            <a:ext cx="3143250" cy="690297"/>
          </a:xfrm>
        </p:spPr>
        <p:txBody>
          <a:bodyPr anchor="b"/>
          <a:lstStyle>
            <a:lvl1pPr>
              <a:defRPr sz="2400" b="0" i="0" baseline="0">
                <a:latin typeface="Arial" panose="020B0604020202020204" pitchFamily="34" charset="0"/>
              </a:defRPr>
            </a:lvl1pPr>
          </a:lstStyle>
          <a:p>
            <a:r>
              <a:rPr lang="en-US" dirty="0"/>
              <a:t>Click to add</a:t>
            </a:r>
            <a:br>
              <a:rPr lang="en-US" dirty="0"/>
            </a:br>
            <a:r>
              <a:rPr lang="en-US" dirty="0"/>
              <a:t>image caption</a:t>
            </a:r>
            <a:endParaRPr lang="en-GB" dirty="0"/>
          </a:p>
        </p:txBody>
      </p:sp>
    </p:spTree>
    <p:extLst>
      <p:ext uri="{BB962C8B-B14F-4D97-AF65-F5344CB8AC3E}">
        <p14:creationId xmlns:p14="http://schemas.microsoft.com/office/powerpoint/2010/main" val="5766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lvl1pPr>
              <a:defRPr sz="2700" cap="none" baseline="0"/>
            </a:lvl1pPr>
          </a:lstStyle>
          <a:p>
            <a:r>
              <a:rPr lang="en-GB" dirty="0"/>
              <a:t>Click to edit Master title style</a:t>
            </a:r>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fld id="{FB922975-2842-4F46-9E3A-BD83A4AB70A7}" type="datetime1">
              <a:rPr lang="en-GB" smtClean="0"/>
              <a:t>21/01/2023</a:t>
            </a:fld>
            <a:endParaRPr lang="en-GB" dirty="0"/>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fld id="{67DE1CF8-1877-4310-8670-A269E8016CAC}" type="slidenum">
              <a:rPr lang="en-GB" smtClean="0"/>
              <a:pPr/>
              <a:t>‹#›</a:t>
            </a:fld>
            <a:endParaRPr lang="en-GB" dirty="0"/>
          </a:p>
        </p:txBody>
      </p:sp>
    </p:spTree>
    <p:extLst>
      <p:ext uri="{BB962C8B-B14F-4D97-AF65-F5344CB8AC3E}">
        <p14:creationId xmlns:p14="http://schemas.microsoft.com/office/powerpoint/2010/main" val="275239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fld id="{160FE109-D549-48E1-9AC0-88A28FCC05A2}" type="datetime1">
              <a:rPr lang="en-GB" smtClean="0"/>
              <a:t>21/01/2023</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557658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White and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ext Placeholder 8">
            <a:extLst>
              <a:ext uri="{FF2B5EF4-FFF2-40B4-BE49-F238E27FC236}">
                <a16:creationId xmlns:a16="http://schemas.microsoft.com/office/drawing/2014/main" id="{A1277E6E-6749-489A-9A65-DFF1D7BE377F}"/>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90494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273844"/>
            <a:ext cx="8402400" cy="994172"/>
          </a:xfrm>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369219"/>
            <a:ext cx="840240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D6B97AD8-1FCE-4D4C-86B9-3F1377F62059}" type="datetime1">
              <a:rPr lang="en-GB" smtClean="0"/>
              <a:t>21/01/2023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4361092"/>
            <a:ext cx="2057400" cy="273844"/>
          </a:xfrm>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ext Placeholder 8">
            <a:extLst>
              <a:ext uri="{FF2B5EF4-FFF2-40B4-BE49-F238E27FC236}">
                <a16:creationId xmlns:a16="http://schemas.microsoft.com/office/drawing/2014/main" id="{912F0D55-9CD8-4149-AC74-111428CB375C}"/>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54925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White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99D62B8-D7ED-4B07-9A04-1E3FEAB2A48C}"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ext Placeholder 8">
            <a:extLst>
              <a:ext uri="{FF2B5EF4-FFF2-40B4-BE49-F238E27FC236}">
                <a16:creationId xmlns:a16="http://schemas.microsoft.com/office/drawing/2014/main" id="{B31D6D51-0B2F-EE4F-A57F-A63BF66DADA2}"/>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669901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White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endParaRPr lang="en-US" dirty="0"/>
          </a:p>
        </p:txBody>
      </p:sp>
      <p:sp>
        <p:nvSpPr>
          <p:cNvPr id="10" name="Text Placeholder 8">
            <a:extLst>
              <a:ext uri="{FF2B5EF4-FFF2-40B4-BE49-F238E27FC236}">
                <a16:creationId xmlns:a16="http://schemas.microsoft.com/office/drawing/2014/main" id="{616DADB9-326D-1548-B650-735E35C21D8B}"/>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3882890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Colour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3E2C485A-CFD1-4426-A587-FCC12D6AD237}" type="datetime1">
              <a:rPr lang="en-GB" smtClean="0"/>
              <a:pPr/>
              <a:t>21/01/2023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a:p>
        </p:txBody>
      </p:sp>
      <p:sp>
        <p:nvSpPr>
          <p:cNvPr id="9" name="Text Placeholder 8">
            <a:extLst>
              <a:ext uri="{FF2B5EF4-FFF2-40B4-BE49-F238E27FC236}">
                <a16:creationId xmlns:a16="http://schemas.microsoft.com/office/drawing/2014/main" id="{32F72749-A371-1D44-B1FE-5603940BB6B8}"/>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chemeClr val="bg1"/>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861229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Colour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D904E3C7-3434-41F6-8009-C52959A159FA}" type="datetime1">
              <a:rPr lang="en-GB" smtClean="0"/>
              <a:pPr/>
              <a:t>21/01/2023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dirty="0"/>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2E05A56F-2D56-478C-8B76-D1EA61ECFB6D}"/>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chemeClr val="bg1"/>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362288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273844"/>
            <a:ext cx="8402400" cy="994172"/>
          </a:xfrm>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369219"/>
            <a:ext cx="840240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D6B97AD8-1FCE-4D4C-86B9-3F1377F62059}" type="datetime1">
              <a:rPr lang="en-GB" smtClean="0"/>
              <a:t>21/01/2023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4361092"/>
            <a:ext cx="2057400" cy="273844"/>
          </a:xfrm>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867893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680400"/>
            <a:ext cx="5259600" cy="1101600"/>
          </a:xfrm>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200"/>
            <a:ext cx="5259600" cy="250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F0F96329-32E5-45D1-A44F-3528B41BEAB5}" type="datetime1">
              <a:rPr lang="en-GB" smtClean="0"/>
              <a:t>21/01/2023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51435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endParaRPr lang="en-US" dirty="0"/>
          </a:p>
        </p:txBody>
      </p:sp>
      <p:sp>
        <p:nvSpPr>
          <p:cNvPr id="10" name="Text Placeholder 8">
            <a:extLst>
              <a:ext uri="{FF2B5EF4-FFF2-40B4-BE49-F238E27FC236}">
                <a16:creationId xmlns:a16="http://schemas.microsoft.com/office/drawing/2014/main" id="{B60B14CD-4A00-594A-AAD9-53EA942B524C}"/>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726975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12952901-F037-4335-90F2-449535D19421}" type="datetime1">
              <a:rPr lang="en-GB" smtClean="0"/>
              <a:t>21/01/2023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0" name="Text Placeholder 8">
            <a:extLst>
              <a:ext uri="{FF2B5EF4-FFF2-40B4-BE49-F238E27FC236}">
                <a16:creationId xmlns:a16="http://schemas.microsoft.com/office/drawing/2014/main" id="{5D3A08AC-C1EC-5445-AB28-5F047F0DB56D}"/>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1607494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AD08A0A7-EE55-43F8-B9FF-48474BF01C62}" type="datetime1">
              <a:rPr lang="en-GB" smtClean="0"/>
              <a:t>21/01/2023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369219"/>
            <a:ext cx="4143600" cy="2888456"/>
          </a:xfrm>
        </p:spPr>
        <p:txBody>
          <a:bodyPr/>
          <a:lstStyle>
            <a:lvl1pPr>
              <a:defRPr/>
            </a:lvl1pPr>
          </a:lstStyle>
          <a:p>
            <a:r>
              <a:rPr lang="en-US"/>
              <a:t>Click icon to add picture</a:t>
            </a:r>
            <a:endParaRPr lang="en-GB" dirty="0"/>
          </a:p>
        </p:txBody>
      </p:sp>
      <p:sp>
        <p:nvSpPr>
          <p:cNvPr id="11" name="Text Placeholder 8">
            <a:extLst>
              <a:ext uri="{FF2B5EF4-FFF2-40B4-BE49-F238E27FC236}">
                <a16:creationId xmlns:a16="http://schemas.microsoft.com/office/drawing/2014/main" id="{F9CD2AA8-A7AF-544F-97FA-69AF01153087}"/>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96636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335674"/>
            <a:ext cx="8402400" cy="3553088"/>
          </a:xfrm>
          <a:prstGeom prst="rect">
            <a:avLst/>
          </a:prstGeom>
        </p:spPr>
        <p:txBody>
          <a:bodyPr/>
          <a:lstStyle>
            <a:lvl1pPr>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fld id="{3FAA1A33-3FCE-4155-9EE2-6FE5EF3C5DC7}" type="datetime1">
              <a:rPr lang="en-GB" smtClean="0"/>
              <a:t>21/01/2023</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1" name="Rectangle 10">
            <a:extLst>
              <a:ext uri="{FF2B5EF4-FFF2-40B4-BE49-F238E27FC236}">
                <a16:creationId xmlns:a16="http://schemas.microsoft.com/office/drawing/2014/main" id="{F658813F-CBC4-43D6-900B-5F80FF478B19}"/>
              </a:ext>
            </a:extLst>
          </p:cNvPr>
          <p:cNvSpPr/>
          <p:nvPr userDrawn="1"/>
        </p:nvSpPr>
        <p:spPr>
          <a:xfrm>
            <a:off x="0" y="0"/>
            <a:ext cx="9144000" cy="4224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9A113D54-2F93-4A2E-8BB5-789218AEBACE}"/>
              </a:ext>
            </a:extLst>
          </p:cNvPr>
          <p:cNvSpPr>
            <a:spLocks noGrp="1"/>
          </p:cNvSpPr>
          <p:nvPr>
            <p:ph type="title" hasCustomPrompt="1"/>
          </p:nvPr>
        </p:nvSpPr>
        <p:spPr>
          <a:xfrm>
            <a:off x="5628824" y="4348122"/>
            <a:ext cx="3143250" cy="690297"/>
          </a:xfrm>
        </p:spPr>
        <p:txBody>
          <a:bodyPr anchor="b"/>
          <a:lstStyle>
            <a:lvl1pPr>
              <a:defRPr sz="2400" b="0" i="0" cap="none" baseline="0">
                <a:latin typeface="Arial" panose="020B0604020202020204" pitchFamily="34" charset="0"/>
              </a:defRPr>
            </a:lvl1pPr>
          </a:lstStyle>
          <a:p>
            <a:r>
              <a:rPr lang="en-US" dirty="0"/>
              <a:t>Click to add</a:t>
            </a:r>
            <a:br>
              <a:rPr lang="en-US" dirty="0"/>
            </a:br>
            <a:r>
              <a:rPr lang="en-US" dirty="0"/>
              <a:t>image caption</a:t>
            </a:r>
            <a:endParaRPr lang="en-GB" dirty="0"/>
          </a:p>
        </p:txBody>
      </p:sp>
      <p:sp>
        <p:nvSpPr>
          <p:cNvPr id="9" name="Text Placeholder 8">
            <a:extLst>
              <a:ext uri="{FF2B5EF4-FFF2-40B4-BE49-F238E27FC236}">
                <a16:creationId xmlns:a16="http://schemas.microsoft.com/office/drawing/2014/main" id="{1F8FFA18-F149-0A48-9FB8-6C2B11B51F02}"/>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697295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Imag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fld id="{5EE9515F-EF3A-4544-A4C7-DB909F882D02}" type="datetime1">
              <a:rPr lang="en-GB" smtClean="0"/>
              <a:t>21/01/2023</a:t>
            </a:fld>
            <a:endParaRPr lang="en-GB" dirty="0"/>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fld id="{67DE1CF8-1877-4310-8670-A269E8016CAC}" type="slidenum">
              <a:rPr lang="en-GB" smtClean="0"/>
              <a:pPr/>
              <a:t>‹#›</a:t>
            </a:fld>
            <a:endParaRPr lang="en-GB" dirty="0"/>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4267200"/>
          </a:xfrm>
          <a:prstGeom prst="rect">
            <a:avLst/>
          </a:prstGeom>
        </p:spPr>
        <p:txBody>
          <a:bodyPr/>
          <a:lstStyle>
            <a:lvl1pPr>
              <a:defRPr/>
            </a:lvl1pPr>
          </a:lstStyle>
          <a:p>
            <a:r>
              <a:rPr lang="en-US" dirty="0"/>
              <a:t>Click icon to add full bleed picture</a:t>
            </a:r>
          </a:p>
        </p:txBody>
      </p:sp>
      <p:sp>
        <p:nvSpPr>
          <p:cNvPr id="9" name="Title 1">
            <a:extLst>
              <a:ext uri="{FF2B5EF4-FFF2-40B4-BE49-F238E27FC236}">
                <a16:creationId xmlns:a16="http://schemas.microsoft.com/office/drawing/2014/main" id="{669A0CDB-B305-4654-820B-083E7FB4BF93}"/>
              </a:ext>
            </a:extLst>
          </p:cNvPr>
          <p:cNvSpPr>
            <a:spLocks noGrp="1"/>
          </p:cNvSpPr>
          <p:nvPr>
            <p:ph type="title" hasCustomPrompt="1"/>
          </p:nvPr>
        </p:nvSpPr>
        <p:spPr>
          <a:xfrm>
            <a:off x="5628824" y="4348122"/>
            <a:ext cx="3143250" cy="690297"/>
          </a:xfrm>
        </p:spPr>
        <p:txBody>
          <a:bodyPr anchor="b"/>
          <a:lstStyle>
            <a:lvl1pPr>
              <a:defRPr sz="2400" b="0" i="0" cap="none" baseline="0">
                <a:latin typeface="Arial" panose="020B0604020202020204" pitchFamily="34" charset="0"/>
              </a:defRPr>
            </a:lvl1pPr>
          </a:lstStyle>
          <a:p>
            <a:r>
              <a:rPr lang="en-US" dirty="0"/>
              <a:t>Click to add</a:t>
            </a:r>
            <a:br>
              <a:rPr lang="en-US" dirty="0"/>
            </a:br>
            <a:r>
              <a:rPr lang="en-US" dirty="0"/>
              <a:t>image caption</a:t>
            </a:r>
            <a:endParaRPr lang="en-GB" dirty="0"/>
          </a:p>
        </p:txBody>
      </p:sp>
      <p:sp>
        <p:nvSpPr>
          <p:cNvPr id="10" name="Text Placeholder 8">
            <a:extLst>
              <a:ext uri="{FF2B5EF4-FFF2-40B4-BE49-F238E27FC236}">
                <a16:creationId xmlns:a16="http://schemas.microsoft.com/office/drawing/2014/main" id="{9FC92C9B-A566-5746-8B37-73483CA90870}"/>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55462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lvl1pPr>
              <a:defRPr cap="none" baseline="0"/>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fld id="{FB922975-2842-4F46-9E3A-BD83A4AB70A7}" type="datetime1">
              <a:rPr lang="en-GB" smtClean="0"/>
              <a:t>21/01/2023</a:t>
            </a:fld>
            <a:endParaRPr lang="en-GB" dirty="0"/>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fld id="{67DE1CF8-1877-4310-8670-A269E8016CAC}" type="slidenum">
              <a:rPr lang="en-GB" smtClean="0"/>
              <a:pPr/>
              <a:t>‹#›</a:t>
            </a:fld>
            <a:endParaRPr lang="en-GB" dirty="0"/>
          </a:p>
        </p:txBody>
      </p:sp>
      <p:sp>
        <p:nvSpPr>
          <p:cNvPr id="8" name="Text Placeholder 8">
            <a:extLst>
              <a:ext uri="{FF2B5EF4-FFF2-40B4-BE49-F238E27FC236}">
                <a16:creationId xmlns:a16="http://schemas.microsoft.com/office/drawing/2014/main" id="{1E47F59D-6A22-FA41-8C19-6774E8F92CD1}"/>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457578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fld id="{160FE109-D549-48E1-9AC0-88A28FCC05A2}" type="datetime1">
              <a:rPr lang="en-GB" smtClean="0"/>
              <a:t>21/01/2023</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7" name="Text Placeholder 8">
            <a:extLst>
              <a:ext uri="{FF2B5EF4-FFF2-40B4-BE49-F238E27FC236}">
                <a16:creationId xmlns:a16="http://schemas.microsoft.com/office/drawing/2014/main" id="{B63C5EA1-55AB-5E40-9DEF-74679B0447ED}"/>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64316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White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99D62B8-D7ED-4B07-9A04-1E3FEAB2A48C}"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316526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White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GB"/>
              <a:t>Click icon to add picture</a:t>
            </a:r>
            <a:endParaRPr lang="en-US" dirty="0"/>
          </a:p>
        </p:txBody>
      </p:sp>
    </p:spTree>
    <p:extLst>
      <p:ext uri="{BB962C8B-B14F-4D97-AF65-F5344CB8AC3E}">
        <p14:creationId xmlns:p14="http://schemas.microsoft.com/office/powerpoint/2010/main" val="2659589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ur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solidFill>
                  <a:schemeClr val="bg1"/>
                </a:solidFill>
              </a:defRPr>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3E2C485A-CFD1-4426-A587-FCC12D6AD237}" type="datetime1">
              <a:rPr lang="en-GB" smtClean="0"/>
              <a:pPr/>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74216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ur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solidFill>
                  <a:schemeClr val="bg1"/>
                </a:solidFill>
              </a:defRPr>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D904E3C7-3434-41F6-8009-C52959A159FA}" type="datetime1">
              <a:rPr lang="en-GB" smtClean="0"/>
              <a:pPr/>
              <a:t>21/01/2023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dirty="0"/>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GB"/>
              <a:t>Click icon to add picture</a:t>
            </a:r>
            <a:endParaRPr lang="en-US" dirty="0"/>
          </a:p>
        </p:txBody>
      </p:sp>
    </p:spTree>
    <p:extLst>
      <p:ext uri="{BB962C8B-B14F-4D97-AF65-F5344CB8AC3E}">
        <p14:creationId xmlns:p14="http://schemas.microsoft.com/office/powerpoint/2010/main" val="57906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680400"/>
            <a:ext cx="5259600" cy="1101600"/>
          </a:xfrm>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200"/>
            <a:ext cx="5259600" cy="2502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F0F96329-32E5-45D1-A44F-3528B41BEAB5}" type="datetime1">
              <a:rPr lang="en-GB" smtClean="0"/>
              <a:t>21/01/2023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51435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GB"/>
              <a:t>Click icon to add picture</a:t>
            </a:r>
            <a:endParaRPr lang="en-US" dirty="0"/>
          </a:p>
        </p:txBody>
      </p:sp>
    </p:spTree>
    <p:extLst>
      <p:ext uri="{BB962C8B-B14F-4D97-AF65-F5344CB8AC3E}">
        <p14:creationId xmlns:p14="http://schemas.microsoft.com/office/powerpoint/2010/main" val="7073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12952901-F037-4335-90F2-449535D19421}" type="datetime1">
              <a:rPr lang="en-GB" smtClean="0"/>
              <a:t>21/01/2023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365426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AD08A0A7-EE55-43F8-B9FF-48474BF01C62}" type="datetime1">
              <a:rPr lang="en-GB" smtClean="0"/>
              <a:t>21/01/2023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369219"/>
            <a:ext cx="4143600" cy="2888456"/>
          </a:xfrm>
        </p:spPr>
        <p:txBody>
          <a:bodyPr/>
          <a:lstStyle>
            <a:lvl1pPr>
              <a:defRPr/>
            </a:lvl1pPr>
          </a:lstStyle>
          <a:p>
            <a:r>
              <a:rPr lang="en-GB"/>
              <a:t>Click icon to add picture</a:t>
            </a:r>
            <a:endParaRPr lang="en-GB" dirty="0"/>
          </a:p>
        </p:txBody>
      </p:sp>
    </p:spTree>
    <p:extLst>
      <p:ext uri="{BB962C8B-B14F-4D97-AF65-F5344CB8AC3E}">
        <p14:creationId xmlns:p14="http://schemas.microsoft.com/office/powerpoint/2010/main" val="11195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273844"/>
            <a:ext cx="8402400" cy="994172"/>
          </a:xfrm>
          <a:prstGeom prst="rect">
            <a:avLst/>
          </a:prstGeom>
        </p:spPr>
        <p:txBody>
          <a:bodyPr vert="horz" lIns="91440" tIns="45720" rIns="91440" bIns="45720" rtlCol="0" anchor="ctr">
            <a:noAutofit/>
          </a:bodyPr>
          <a:lstStyle/>
          <a:p>
            <a:r>
              <a:rPr lang="en-GB" dirty="0"/>
              <a:t>CLICK TO EDIT MASTER TITLE </a:t>
            </a:r>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369219"/>
            <a:ext cx="8402400" cy="289491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4361092"/>
            <a:ext cx="2057400" cy="273844"/>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21/01/2023</a:t>
            </a:fld>
            <a:endParaRPr lang="en-GB" dirty="0"/>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4361092"/>
            <a:ext cx="2057400" cy="273844"/>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4771676"/>
            <a:ext cx="540000" cy="273844"/>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dirty="0"/>
          </a:p>
        </p:txBody>
      </p:sp>
    </p:spTree>
    <p:extLst>
      <p:ext uri="{BB962C8B-B14F-4D97-AF65-F5344CB8AC3E}">
        <p14:creationId xmlns:p14="http://schemas.microsoft.com/office/powerpoint/2010/main" val="3099803651"/>
      </p:ext>
    </p:extLst>
  </p:cSld>
  <p:clrMap bg1="lt1" tx1="dk1" bg2="lt2" tx2="dk2" accent1="accent1" accent2="accent2" accent3="accent3" accent4="accent4" accent5="accent5" accent6="accent6" hlink="hlink" folHlink="folHlink"/>
  <p:sldLayoutIdLst>
    <p:sldLayoutId id="2147483694" r:id="rId1"/>
    <p:sldLayoutId id="2147483674" r:id="rId2"/>
    <p:sldLayoutId id="2147483670" r:id="rId3"/>
    <p:sldLayoutId id="2147483669" r:id="rId4"/>
    <p:sldLayoutId id="2147483672" r:id="rId5"/>
    <p:sldLayoutId id="2147483671" r:id="rId6"/>
    <p:sldLayoutId id="2147483673" r:id="rId7"/>
    <p:sldLayoutId id="2147483675" r:id="rId8"/>
    <p:sldLayoutId id="2147483676" r:id="rId9"/>
    <p:sldLayoutId id="2147483677" r:id="rId10"/>
    <p:sldLayoutId id="2147483678" r:id="rId11"/>
    <p:sldLayoutId id="2147483679" r:id="rId12"/>
    <p:sldLayoutId id="2147483680" r:id="rId13"/>
  </p:sldLayoutIdLst>
  <p:hf sldNum="0" hdr="0" ftr="0" dt="0"/>
  <p:txStyles>
    <p:titleStyle>
      <a:lvl1pPr algn="l" defTabSz="685800" rtl="0" eaLnBrk="1" latinLnBrk="0" hangingPunct="1">
        <a:lnSpc>
          <a:spcPct val="90000"/>
        </a:lnSpc>
        <a:spcBef>
          <a:spcPct val="0"/>
        </a:spcBef>
        <a:buNone/>
        <a:defRPr sz="2700" b="1" i="0" kern="1200" baseline="0">
          <a:solidFill>
            <a:schemeClr val="tx1"/>
          </a:solidFill>
          <a:latin typeface="Arial Black" panose="020B0604020202020204" pitchFamily="34" charset="0"/>
          <a:ea typeface="+mj-ea"/>
          <a:cs typeface="+mj-cs"/>
        </a:defRPr>
      </a:lvl1pPr>
    </p:titleStyle>
    <p:body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273844"/>
            <a:ext cx="8402400" cy="994172"/>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369219"/>
            <a:ext cx="8402400" cy="289491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4361092"/>
            <a:ext cx="2057400" cy="273844"/>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21/01/2023</a:t>
            </a:fld>
            <a:endParaRPr lang="en-GB" dirty="0"/>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4361092"/>
            <a:ext cx="2057400" cy="273844"/>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4771676"/>
            <a:ext cx="540000" cy="273844"/>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dirty="0"/>
          </a:p>
        </p:txBody>
      </p:sp>
    </p:spTree>
    <p:extLst>
      <p:ext uri="{BB962C8B-B14F-4D97-AF65-F5344CB8AC3E}">
        <p14:creationId xmlns:p14="http://schemas.microsoft.com/office/powerpoint/2010/main" val="3449210524"/>
      </p:ext>
    </p:extLst>
  </p:cSld>
  <p:clrMap bg1="lt1" tx1="dk1" bg2="lt2" tx2="dk2" accent1="accent1" accent2="accent2" accent3="accent3" accent4="accent4" accent5="accent5" accent6="accent6" hlink="hlink" folHlink="folHlink"/>
  <p:sldLayoutIdLst>
    <p:sldLayoutId id="2147483710" r:id="rId1"/>
    <p:sldLayoutId id="2147483716" r:id="rId2"/>
    <p:sldLayoutId id="2147483711" r:id="rId3"/>
    <p:sldLayoutId id="2147483712" r:id="rId4"/>
    <p:sldLayoutId id="2147483713" r:id="rId5"/>
    <p:sldLayoutId id="2147483714" r:id="rId6"/>
    <p:sldLayoutId id="2147483715" r:id="rId7"/>
    <p:sldLayoutId id="2147483717" r:id="rId8"/>
    <p:sldLayoutId id="2147483718" r:id="rId9"/>
    <p:sldLayoutId id="2147483719" r:id="rId10"/>
    <p:sldLayoutId id="2147483720" r:id="rId11"/>
    <p:sldLayoutId id="2147483721" r:id="rId12"/>
    <p:sldLayoutId id="2147483722" r:id="rId13"/>
  </p:sldLayoutIdLst>
  <p:hf sldNum="0" hdr="0" ftr="0" dt="0"/>
  <p:txStyles>
    <p:titleStyle>
      <a:lvl1pPr algn="l" defTabSz="685800" rtl="0" eaLnBrk="1" latinLnBrk="0" hangingPunct="1">
        <a:lnSpc>
          <a:spcPct val="90000"/>
        </a:lnSpc>
        <a:spcBef>
          <a:spcPct val="0"/>
        </a:spcBef>
        <a:buNone/>
        <a:defRPr sz="2700" b="1" i="0" kern="1200" cap="all" baseline="0">
          <a:solidFill>
            <a:schemeClr val="tx1"/>
          </a:solidFill>
          <a:latin typeface="Arial Black" panose="020B0604020202020204" pitchFamily="34" charset="0"/>
          <a:ea typeface="+mj-ea"/>
          <a:cs typeface="+mj-cs"/>
        </a:defRPr>
      </a:lvl1pPr>
    </p:titleStyle>
    <p:body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101.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40.gif"/><Relationship Id="rId5" Type="http://schemas.openxmlformats.org/officeDocument/2006/relationships/image" Target="../media/image139.jpeg"/><Relationship Id="rId4" Type="http://schemas.openxmlformats.org/officeDocument/2006/relationships/image" Target="../media/image13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6.jpe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customXml" Target="../ink/ink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7.png"/><Relationship Id="rId5" Type="http://schemas.microsoft.com/office/2007/relationships/hdphoto" Target="../media/hdphoto1.wdp"/><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9.png"/><Relationship Id="rId5" Type="http://schemas.microsoft.com/office/2007/relationships/hdphoto" Target="../media/hdphoto4.wdp"/><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9.png"/><Relationship Id="rId5" Type="http://schemas.microsoft.com/office/2007/relationships/hdphoto" Target="../media/hdphoto4.wdp"/><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E278-8845-3B4C-90B8-21A5FC794C58}"/>
              </a:ext>
            </a:extLst>
          </p:cNvPr>
          <p:cNvSpPr>
            <a:spLocks noGrp="1"/>
          </p:cNvSpPr>
          <p:nvPr>
            <p:ph type="ctrTitle"/>
          </p:nvPr>
        </p:nvSpPr>
        <p:spPr/>
        <p:txBody>
          <a:bodyPr/>
          <a:lstStyle/>
          <a:p>
            <a:r>
              <a:rPr lang="en-US" dirty="0">
                <a:latin typeface="Rockwell" panose="02060603020205020403" pitchFamily="18" charset="0"/>
              </a:rPr>
              <a:t>COMS30043 </a:t>
            </a:r>
            <a:br>
              <a:rPr lang="en-US" dirty="0">
                <a:latin typeface="Rockwell" panose="02060603020205020403" pitchFamily="18" charset="0"/>
              </a:rPr>
            </a:br>
            <a:r>
              <a:rPr lang="en-US" sz="2000" dirty="0">
                <a:latin typeface="Rockwell" panose="02060603020205020403" pitchFamily="18" charset="0"/>
              </a:rPr>
              <a:t>Games Project</a:t>
            </a:r>
            <a:endParaRPr lang="en-US" dirty="0">
              <a:latin typeface="Rockwell" panose="02060603020205020403" pitchFamily="18" charset="0"/>
            </a:endParaRPr>
          </a:p>
        </p:txBody>
      </p:sp>
      <p:sp>
        <p:nvSpPr>
          <p:cNvPr id="3" name="Subtitle 2">
            <a:extLst>
              <a:ext uri="{FF2B5EF4-FFF2-40B4-BE49-F238E27FC236}">
                <a16:creationId xmlns:a16="http://schemas.microsoft.com/office/drawing/2014/main" id="{6DC789E3-A5E1-C740-883E-2A3C2FE5E750}"/>
              </a:ext>
            </a:extLst>
          </p:cNvPr>
          <p:cNvSpPr>
            <a:spLocks noGrp="1"/>
          </p:cNvSpPr>
          <p:nvPr>
            <p:ph type="subTitle" idx="1"/>
          </p:nvPr>
        </p:nvSpPr>
        <p:spPr/>
        <p:txBody>
          <a:bodyPr>
            <a:normAutofit/>
          </a:bodyPr>
          <a:lstStyle/>
          <a:p>
            <a:r>
              <a:rPr lang="en-US" dirty="0">
                <a:latin typeface="Rockwell" panose="02060603020205020403" pitchFamily="18" charset="0"/>
              </a:rPr>
              <a:t>Technical Introduction and Tutorial</a:t>
            </a:r>
          </a:p>
          <a:p>
            <a:endParaRPr lang="en-US" dirty="0">
              <a:latin typeface="Rockwell" panose="02060603020205020403" pitchFamily="18" charset="0"/>
            </a:endParaRPr>
          </a:p>
          <a:p>
            <a:r>
              <a:rPr lang="en-US" sz="1600" dirty="0">
                <a:latin typeface="Rockwell" panose="02060603020205020403" pitchFamily="18" charset="0"/>
              </a:rPr>
              <a:t>Jordan Taylor</a:t>
            </a:r>
          </a:p>
        </p:txBody>
      </p:sp>
    </p:spTree>
    <p:extLst>
      <p:ext uri="{BB962C8B-B14F-4D97-AF65-F5344CB8AC3E}">
        <p14:creationId xmlns:p14="http://schemas.microsoft.com/office/powerpoint/2010/main" val="200978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Advanced Inbuilt Features </a:t>
            </a:r>
            <a:r>
              <a:rPr lang="en-GB" dirty="0"/>
              <a:t>within the Unity Engine.</a:t>
            </a:r>
          </a:p>
          <a:p>
            <a:pPr lvl="1"/>
            <a:r>
              <a:rPr lang="en-GB" dirty="0"/>
              <a:t>Post Processing</a:t>
            </a:r>
          </a:p>
          <a:p>
            <a:pPr lvl="1"/>
            <a:r>
              <a:rPr lang="en-GB" dirty="0"/>
              <a:t>Occlusion Culling</a:t>
            </a:r>
          </a:p>
          <a:p>
            <a:pPr lvl="1"/>
            <a:r>
              <a:rPr lang="en-GB" dirty="0"/>
              <a:t>Pathfinding and Navigation</a:t>
            </a:r>
          </a:p>
          <a:p>
            <a:pPr lvl="1"/>
            <a:r>
              <a:rPr lang="en-GB" dirty="0"/>
              <a:t>Global Illumination and Baked Lighting</a:t>
            </a:r>
          </a:p>
          <a:p>
            <a:pPr lvl="1"/>
            <a:r>
              <a:rPr lang="en-GB" dirty="0" err="1"/>
              <a:t>Mechanim</a:t>
            </a:r>
            <a:r>
              <a:rPr lang="en-GB" dirty="0"/>
              <a:t> (Animator)</a:t>
            </a:r>
          </a:p>
          <a:p>
            <a:pPr marL="342900" lvl="1" indent="0">
              <a:buNone/>
            </a:pPr>
            <a:endParaRPr lang="en-GB" dirty="0"/>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14160" y="540097"/>
            <a:ext cx="184404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Tree>
    <p:extLst>
      <p:ext uri="{BB962C8B-B14F-4D97-AF65-F5344CB8AC3E}">
        <p14:creationId xmlns:p14="http://schemas.microsoft.com/office/powerpoint/2010/main" val="34615560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1  </a:t>
            </a:r>
            <a:r>
              <a:rPr lang="en-GB" dirty="0" err="1">
                <a:latin typeface="Rockwell" panose="02060603020205020403" pitchFamily="18" charset="0"/>
              </a:rPr>
              <a:t>PostProcessing</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200" dirty="0"/>
              <a:t>Unity features a number of in-built </a:t>
            </a:r>
            <a:r>
              <a:rPr lang="en-GB" sz="1200" b="1" dirty="0" err="1"/>
              <a:t>PostProcessing</a:t>
            </a:r>
            <a:r>
              <a:rPr lang="en-GB" sz="1200" dirty="0"/>
              <a:t> effects that can quickly spruce up the appearance of your game.</a:t>
            </a:r>
          </a:p>
          <a:p>
            <a:pPr marL="0" indent="0">
              <a:buNone/>
            </a:pPr>
            <a:endParaRPr lang="en-GB" sz="1200" dirty="0"/>
          </a:p>
          <a:p>
            <a:pPr marL="0" indent="0">
              <a:buNone/>
            </a:pPr>
            <a:r>
              <a:rPr lang="en-GB" sz="1200" dirty="0"/>
              <a:t>I won’t go into too much detail, other than it exists.</a:t>
            </a:r>
          </a:p>
          <a:p>
            <a:pPr marL="0" indent="0">
              <a:buNone/>
            </a:pPr>
            <a:endParaRPr lang="en-GB" sz="1200" dirty="0"/>
          </a:p>
          <a:p>
            <a:pPr marL="0" indent="0">
              <a:buNone/>
            </a:pPr>
            <a:r>
              <a:rPr lang="en-GB" sz="1200" dirty="0"/>
              <a:t>You will require a </a:t>
            </a:r>
            <a:r>
              <a:rPr lang="en-GB" sz="1200" b="1" dirty="0" err="1"/>
              <a:t>PostProcessing</a:t>
            </a:r>
            <a:r>
              <a:rPr lang="en-GB" sz="1200" dirty="0"/>
              <a:t> </a:t>
            </a:r>
            <a:r>
              <a:rPr lang="en-GB" sz="1200" b="1" dirty="0"/>
              <a:t>Layer, Volume, </a:t>
            </a:r>
            <a:r>
              <a:rPr lang="en-GB" sz="1200" dirty="0"/>
              <a:t>and </a:t>
            </a:r>
            <a:r>
              <a:rPr lang="en-GB" sz="1200" b="1" dirty="0"/>
              <a:t>Profile.</a:t>
            </a:r>
            <a:endParaRPr lang="en-GB" sz="1200" dirty="0"/>
          </a:p>
          <a:p>
            <a:pPr marL="0" indent="0">
              <a:buNone/>
            </a:pPr>
            <a:endParaRPr lang="en-GB" sz="1200" dirty="0"/>
          </a:p>
          <a:p>
            <a:pPr marL="0" indent="0">
              <a:buNone/>
            </a:pPr>
            <a:r>
              <a:rPr lang="en-GB" sz="1200" dirty="0"/>
              <a:t>You may need to import the </a:t>
            </a:r>
            <a:r>
              <a:rPr lang="en-GB" sz="1200" b="1" dirty="0" err="1"/>
              <a:t>PostProcessing</a:t>
            </a:r>
            <a:r>
              <a:rPr lang="en-GB" sz="1200" b="1" dirty="0"/>
              <a:t> package</a:t>
            </a:r>
            <a:r>
              <a:rPr lang="en-GB" sz="1200" dirty="0"/>
              <a:t> from the </a:t>
            </a:r>
            <a:r>
              <a:rPr lang="en-GB" sz="1200" b="1" dirty="0"/>
              <a:t>Package Manager </a:t>
            </a:r>
            <a:r>
              <a:rPr lang="en-GB" sz="1200" dirty="0"/>
              <a:t>window.</a:t>
            </a:r>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pic>
        <p:nvPicPr>
          <p:cNvPr id="8" name="Picture 7">
            <a:extLst>
              <a:ext uri="{FF2B5EF4-FFF2-40B4-BE49-F238E27FC236}">
                <a16:creationId xmlns:a16="http://schemas.microsoft.com/office/drawing/2014/main" id="{A608F77B-FFF2-2EE1-C9D9-3E858D50A1AC}"/>
              </a:ext>
            </a:extLst>
          </p:cNvPr>
          <p:cNvPicPr>
            <a:picLocks noChangeAspect="1"/>
          </p:cNvPicPr>
          <p:nvPr/>
        </p:nvPicPr>
        <p:blipFill>
          <a:blip r:embed="rId3"/>
          <a:stretch>
            <a:fillRect/>
          </a:stretch>
        </p:blipFill>
        <p:spPr>
          <a:xfrm>
            <a:off x="5459384" y="2835354"/>
            <a:ext cx="3177540" cy="1835429"/>
          </a:xfrm>
          <a:prstGeom prst="rect">
            <a:avLst/>
          </a:prstGeom>
        </p:spPr>
      </p:pic>
      <p:pic>
        <p:nvPicPr>
          <p:cNvPr id="11" name="Picture 10">
            <a:extLst>
              <a:ext uri="{FF2B5EF4-FFF2-40B4-BE49-F238E27FC236}">
                <a16:creationId xmlns:a16="http://schemas.microsoft.com/office/drawing/2014/main" id="{540A20BA-9B68-7393-61B5-769A21594208}"/>
              </a:ext>
            </a:extLst>
          </p:cNvPr>
          <p:cNvPicPr>
            <a:picLocks noChangeAspect="1"/>
          </p:cNvPicPr>
          <p:nvPr/>
        </p:nvPicPr>
        <p:blipFill>
          <a:blip r:embed="rId4"/>
          <a:stretch>
            <a:fillRect/>
          </a:stretch>
        </p:blipFill>
        <p:spPr>
          <a:xfrm>
            <a:off x="5459384" y="988848"/>
            <a:ext cx="3177540" cy="1846506"/>
          </a:xfrm>
          <a:prstGeom prst="rect">
            <a:avLst/>
          </a:prstGeom>
        </p:spPr>
      </p:pic>
      <p:pic>
        <p:nvPicPr>
          <p:cNvPr id="5122" name="Picture 2" descr="RTX OFF vs RTX ON : r/meme">
            <a:extLst>
              <a:ext uri="{FF2B5EF4-FFF2-40B4-BE49-F238E27FC236}">
                <a16:creationId xmlns:a16="http://schemas.microsoft.com/office/drawing/2014/main" id="{464A0D52-9B70-507D-5319-AB1559B40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246" y="2347971"/>
            <a:ext cx="1484862" cy="104882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2D6E724-B163-299C-9469-6EF17CBE1B74}"/>
              </a:ext>
            </a:extLst>
          </p:cNvPr>
          <p:cNvSpPr txBox="1">
            <a:spLocks/>
          </p:cNvSpPr>
          <p:nvPr/>
        </p:nvSpPr>
        <p:spPr>
          <a:xfrm>
            <a:off x="1776344" y="4534969"/>
            <a:ext cx="3718559" cy="10488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r">
              <a:buNone/>
            </a:pPr>
            <a:r>
              <a:rPr lang="en-GB" sz="800" dirty="0">
                <a:solidFill>
                  <a:srgbClr val="FF0000"/>
                </a:solidFill>
                <a:latin typeface="Rockwell" panose="02060603020205020403" pitchFamily="18" charset="0"/>
              </a:rPr>
              <a:t>* For academic purposes, I am obligated to tell you that  Unity Postprocessing does not use raytracing</a:t>
            </a:r>
          </a:p>
        </p:txBody>
      </p:sp>
      <p:sp>
        <p:nvSpPr>
          <p:cNvPr id="13" name="Content Placeholder 2">
            <a:extLst>
              <a:ext uri="{FF2B5EF4-FFF2-40B4-BE49-F238E27FC236}">
                <a16:creationId xmlns:a16="http://schemas.microsoft.com/office/drawing/2014/main" id="{99336216-397B-C1ED-0DA7-C61CDEAB90AF}"/>
              </a:ext>
            </a:extLst>
          </p:cNvPr>
          <p:cNvSpPr txBox="1">
            <a:spLocks/>
          </p:cNvSpPr>
          <p:nvPr/>
        </p:nvSpPr>
        <p:spPr>
          <a:xfrm>
            <a:off x="2947175" y="2181025"/>
            <a:ext cx="3718559" cy="10488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ctr">
              <a:buNone/>
            </a:pPr>
            <a:r>
              <a:rPr lang="en-GB" sz="1000" dirty="0">
                <a:solidFill>
                  <a:srgbClr val="FF0000"/>
                </a:solidFill>
                <a:latin typeface="Rockwell" panose="02060603020205020403" pitchFamily="18" charset="0"/>
              </a:rPr>
              <a:t>*</a:t>
            </a:r>
          </a:p>
        </p:txBody>
      </p:sp>
    </p:spTree>
    <p:extLst>
      <p:ext uri="{BB962C8B-B14F-4D97-AF65-F5344CB8AC3E}">
        <p14:creationId xmlns:p14="http://schemas.microsoft.com/office/powerpoint/2010/main" val="27905093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2  Occlusion Culling</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200" b="1" dirty="0"/>
              <a:t>Occlusion Culling </a:t>
            </a:r>
            <a:r>
              <a:rPr lang="en-GB" sz="1200" dirty="0"/>
              <a:t>is a performance optimisation.</a:t>
            </a:r>
          </a:p>
          <a:p>
            <a:pPr marL="0" indent="0">
              <a:buNone/>
            </a:pPr>
            <a:r>
              <a:rPr lang="en-GB" sz="1200" dirty="0"/>
              <a:t>It prevents Unity from rendering </a:t>
            </a:r>
            <a:r>
              <a:rPr lang="en-GB" sz="1200" b="1" dirty="0"/>
              <a:t>GameObjects</a:t>
            </a:r>
            <a:r>
              <a:rPr lang="en-GB" sz="1200" dirty="0"/>
              <a:t> that are completely hidden from view.</a:t>
            </a:r>
          </a:p>
          <a:p>
            <a:pPr marL="0" indent="0">
              <a:buNone/>
            </a:pPr>
            <a:r>
              <a:rPr lang="en-GB" sz="1200" b="1" dirty="0"/>
              <a:t>Occlusion Culling </a:t>
            </a:r>
            <a:r>
              <a:rPr lang="en-GB" sz="1200" dirty="0"/>
              <a:t>relies on batching stationary </a:t>
            </a:r>
            <a:r>
              <a:rPr lang="en-GB" sz="1200" b="1" dirty="0"/>
              <a:t>GameObjects</a:t>
            </a:r>
            <a:r>
              <a:rPr lang="en-GB" sz="1200" dirty="0"/>
              <a:t> as </a:t>
            </a:r>
            <a:r>
              <a:rPr lang="en-GB" sz="1200" b="1" dirty="0"/>
              <a:t>Static.</a:t>
            </a:r>
          </a:p>
          <a:p>
            <a:pPr marL="0" indent="0">
              <a:buNone/>
            </a:pPr>
            <a:r>
              <a:rPr lang="en-GB" sz="1200" dirty="0"/>
              <a:t>I could go into detail about how this works, but now’s not the time!</a:t>
            </a:r>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pic>
        <p:nvPicPr>
          <p:cNvPr id="6146" name="Picture 2" descr="3D Level Design: Occlusion Culling | by Ryan McCoach | Medium">
            <a:extLst>
              <a:ext uri="{FF2B5EF4-FFF2-40B4-BE49-F238E27FC236}">
                <a16:creationId xmlns:a16="http://schemas.microsoft.com/office/drawing/2014/main" id="{2171EA53-1FEA-7A94-57A1-3247E26C5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309" y="1356360"/>
            <a:ext cx="4233943"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AFAF63D1-0A59-4A00-93AE-F9EA7A999681}"/>
              </a:ext>
            </a:extLst>
          </p:cNvPr>
          <p:cNvSpPr txBox="1">
            <a:spLocks/>
          </p:cNvSpPr>
          <p:nvPr/>
        </p:nvSpPr>
        <p:spPr>
          <a:xfrm>
            <a:off x="4904693" y="4078991"/>
            <a:ext cx="3718559" cy="10488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r">
              <a:buNone/>
            </a:pPr>
            <a:r>
              <a:rPr lang="en-GB" sz="800" dirty="0">
                <a:solidFill>
                  <a:srgbClr val="FF0000"/>
                </a:solidFill>
                <a:latin typeface="Rockwell" panose="02060603020205020403" pitchFamily="18" charset="0"/>
              </a:rPr>
              <a:t>Credit to Ryan McCoach for Animation</a:t>
            </a:r>
          </a:p>
          <a:p>
            <a:pPr marL="342900" lvl="1" indent="0" algn="r">
              <a:buNone/>
            </a:pPr>
            <a:r>
              <a:rPr lang="en-GB" sz="600" dirty="0">
                <a:solidFill>
                  <a:srgbClr val="FF0000"/>
                </a:solidFill>
                <a:latin typeface="Rockwell" panose="02060603020205020403" pitchFamily="18" charset="0"/>
              </a:rPr>
              <a:t>https://ryanjmccoach.medium.com/3d-level-design-occlusion-culling-47954121ca1c </a:t>
            </a:r>
          </a:p>
        </p:txBody>
      </p:sp>
      <p:pic>
        <p:nvPicPr>
          <p:cNvPr id="10" name="Picture 9">
            <a:extLst>
              <a:ext uri="{FF2B5EF4-FFF2-40B4-BE49-F238E27FC236}">
                <a16:creationId xmlns:a16="http://schemas.microsoft.com/office/drawing/2014/main" id="{2BB529A3-6C0F-59D5-D73A-BF6773B39CCD}"/>
              </a:ext>
            </a:extLst>
          </p:cNvPr>
          <p:cNvPicPr>
            <a:picLocks noChangeAspect="1"/>
          </p:cNvPicPr>
          <p:nvPr/>
        </p:nvPicPr>
        <p:blipFill>
          <a:blip r:embed="rId4"/>
          <a:stretch>
            <a:fillRect/>
          </a:stretch>
        </p:blipFill>
        <p:spPr>
          <a:xfrm>
            <a:off x="739140" y="3243476"/>
            <a:ext cx="2740620" cy="1024646"/>
          </a:xfrm>
          <a:prstGeom prst="rect">
            <a:avLst/>
          </a:prstGeom>
        </p:spPr>
      </p:pic>
      <p:sp>
        <p:nvSpPr>
          <p:cNvPr id="14" name="Rectangle 13">
            <a:extLst>
              <a:ext uri="{FF2B5EF4-FFF2-40B4-BE49-F238E27FC236}">
                <a16:creationId xmlns:a16="http://schemas.microsoft.com/office/drawing/2014/main" id="{938B16C0-F32B-0D3A-922E-4CC93B4DA8E7}"/>
              </a:ext>
            </a:extLst>
          </p:cNvPr>
          <p:cNvSpPr/>
          <p:nvPr/>
        </p:nvSpPr>
        <p:spPr>
          <a:xfrm>
            <a:off x="2969418" y="3438525"/>
            <a:ext cx="116681"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F8B0825F-7195-2E1C-DC05-1066A805AEE8}"/>
              </a:ext>
            </a:extLst>
          </p:cNvPr>
          <p:cNvSpPr txBox="1"/>
          <p:nvPr/>
        </p:nvSpPr>
        <p:spPr>
          <a:xfrm>
            <a:off x="4089052" y="4644585"/>
            <a:ext cx="5349840" cy="369332"/>
          </a:xfrm>
          <a:prstGeom prst="rect">
            <a:avLst/>
          </a:prstGeom>
          <a:noFill/>
        </p:spPr>
        <p:txBody>
          <a:bodyPr wrap="square" rtlCol="0">
            <a:spAutoFit/>
          </a:bodyPr>
          <a:lstStyle/>
          <a:p>
            <a:pPr algn="ctr"/>
            <a:r>
              <a:rPr lang="en-GB" sz="1800" dirty="0">
                <a:solidFill>
                  <a:schemeClr val="tx1">
                    <a:lumMod val="65000"/>
                    <a:lumOff val="35000"/>
                  </a:schemeClr>
                </a:solidFill>
                <a:latin typeface="Rockwell" panose="02060603020205020403" pitchFamily="18" charset="0"/>
              </a:rPr>
              <a:t>Advantage of Static </a:t>
            </a:r>
            <a:r>
              <a:rPr lang="en-GB" sz="1800" b="1" dirty="0">
                <a:solidFill>
                  <a:schemeClr val="tx1">
                    <a:lumMod val="65000"/>
                    <a:lumOff val="35000"/>
                  </a:schemeClr>
                </a:solidFill>
                <a:latin typeface="Rockwell" panose="02060603020205020403" pitchFamily="18" charset="0"/>
              </a:rPr>
              <a:t>GameObjects</a:t>
            </a:r>
          </a:p>
        </p:txBody>
      </p:sp>
    </p:spTree>
    <p:extLst>
      <p:ext uri="{BB962C8B-B14F-4D97-AF65-F5344CB8AC3E}">
        <p14:creationId xmlns:p14="http://schemas.microsoft.com/office/powerpoint/2010/main" val="1678256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3  Baked Navigation</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100" b="1" dirty="0"/>
              <a:t>Static</a:t>
            </a:r>
            <a:r>
              <a:rPr lang="en-GB" sz="1100" dirty="0"/>
              <a:t> </a:t>
            </a:r>
            <a:r>
              <a:rPr lang="en-GB" sz="1100" b="1" dirty="0"/>
              <a:t>GameObjects</a:t>
            </a:r>
            <a:r>
              <a:rPr lang="en-GB" sz="1100" dirty="0"/>
              <a:t> with </a:t>
            </a:r>
            <a:r>
              <a:rPr lang="en-GB" sz="1100" b="1" dirty="0"/>
              <a:t>Colliders</a:t>
            </a:r>
            <a:r>
              <a:rPr lang="en-GB" sz="1100" dirty="0"/>
              <a:t> can be used to create </a:t>
            </a:r>
            <a:r>
              <a:rPr lang="en-GB" sz="1100" b="1" dirty="0"/>
              <a:t>Baked</a:t>
            </a:r>
            <a:r>
              <a:rPr lang="en-GB" sz="1100" dirty="0"/>
              <a:t> </a:t>
            </a:r>
            <a:r>
              <a:rPr lang="en-GB" sz="1100" b="1" dirty="0"/>
              <a:t>Navigation</a:t>
            </a:r>
            <a:r>
              <a:rPr lang="en-GB" sz="1100" dirty="0"/>
              <a:t> </a:t>
            </a:r>
            <a:r>
              <a:rPr lang="en-GB" sz="1100" b="1" dirty="0"/>
              <a:t>Meshes</a:t>
            </a:r>
            <a:r>
              <a:rPr lang="en-GB" sz="1100" dirty="0"/>
              <a:t>.</a:t>
            </a:r>
          </a:p>
          <a:p>
            <a:pPr marL="0" indent="0">
              <a:buNone/>
            </a:pPr>
            <a:r>
              <a:rPr lang="en-GB" sz="1100" dirty="0"/>
              <a:t>This is used in conjunction with </a:t>
            </a:r>
            <a:r>
              <a:rPr lang="en-GB" sz="1100" b="1" dirty="0" err="1"/>
              <a:t>Navmesh</a:t>
            </a:r>
            <a:r>
              <a:rPr lang="en-GB" sz="1100" b="1" dirty="0"/>
              <a:t> Agents</a:t>
            </a:r>
            <a:r>
              <a:rPr lang="en-GB" sz="1100" dirty="0"/>
              <a:t> to create agent </a:t>
            </a:r>
            <a:r>
              <a:rPr lang="en-GB" sz="1100" b="1" dirty="0"/>
              <a:t>GameObjects </a:t>
            </a:r>
            <a:r>
              <a:rPr lang="en-GB" sz="1100" dirty="0"/>
              <a:t>capable of pathfinding.</a:t>
            </a:r>
          </a:p>
          <a:p>
            <a:pPr marL="0" indent="0">
              <a:buNone/>
            </a:pPr>
            <a:r>
              <a:rPr lang="en-GB" sz="1100" dirty="0"/>
              <a:t>The </a:t>
            </a:r>
            <a:r>
              <a:rPr lang="en-GB" sz="1100" b="1" dirty="0"/>
              <a:t>Navigation Mesh</a:t>
            </a:r>
            <a:r>
              <a:rPr lang="en-GB" sz="1100" dirty="0"/>
              <a:t> is able to generate off-mesh links, as well as assign cost functions to tagged surfaces.</a:t>
            </a:r>
          </a:p>
          <a:p>
            <a:pPr marL="0" indent="0">
              <a:buNone/>
            </a:pPr>
            <a:endParaRPr lang="en-GB" sz="1100" dirty="0"/>
          </a:p>
          <a:p>
            <a:pPr marL="0" indent="0">
              <a:buNone/>
            </a:pPr>
            <a:endParaRPr lang="en-GB" sz="11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15" name="TextBox 14">
            <a:extLst>
              <a:ext uri="{FF2B5EF4-FFF2-40B4-BE49-F238E27FC236}">
                <a16:creationId xmlns:a16="http://schemas.microsoft.com/office/drawing/2014/main" id="{F8B0825F-7195-2E1C-DC05-1066A805AEE8}"/>
              </a:ext>
            </a:extLst>
          </p:cNvPr>
          <p:cNvSpPr txBox="1"/>
          <p:nvPr/>
        </p:nvSpPr>
        <p:spPr>
          <a:xfrm>
            <a:off x="4089052" y="4644585"/>
            <a:ext cx="5349840" cy="369332"/>
          </a:xfrm>
          <a:prstGeom prst="rect">
            <a:avLst/>
          </a:prstGeom>
          <a:noFill/>
        </p:spPr>
        <p:txBody>
          <a:bodyPr wrap="square" rtlCol="0">
            <a:spAutoFit/>
          </a:bodyPr>
          <a:lstStyle/>
          <a:p>
            <a:pPr algn="ctr"/>
            <a:r>
              <a:rPr lang="en-GB" sz="1800" dirty="0">
                <a:solidFill>
                  <a:schemeClr val="tx1">
                    <a:lumMod val="65000"/>
                    <a:lumOff val="35000"/>
                  </a:schemeClr>
                </a:solidFill>
                <a:latin typeface="Rockwell" panose="02060603020205020403" pitchFamily="18" charset="0"/>
              </a:rPr>
              <a:t>Advantage of Static </a:t>
            </a:r>
            <a:r>
              <a:rPr lang="en-GB" sz="1800" b="1" dirty="0">
                <a:solidFill>
                  <a:schemeClr val="tx1">
                    <a:lumMod val="65000"/>
                    <a:lumOff val="35000"/>
                  </a:schemeClr>
                </a:solidFill>
                <a:latin typeface="Rockwell" panose="02060603020205020403" pitchFamily="18" charset="0"/>
              </a:rPr>
              <a:t>GameObjects</a:t>
            </a:r>
          </a:p>
        </p:txBody>
      </p:sp>
      <p:pic>
        <p:nvPicPr>
          <p:cNvPr id="5" name="Picture 4">
            <a:extLst>
              <a:ext uri="{FF2B5EF4-FFF2-40B4-BE49-F238E27FC236}">
                <a16:creationId xmlns:a16="http://schemas.microsoft.com/office/drawing/2014/main" id="{1142A279-E538-39E3-B1E1-5D9CAEF851E9}"/>
              </a:ext>
            </a:extLst>
          </p:cNvPr>
          <p:cNvPicPr>
            <a:picLocks noChangeAspect="1"/>
          </p:cNvPicPr>
          <p:nvPr/>
        </p:nvPicPr>
        <p:blipFill>
          <a:blip r:embed="rId3"/>
          <a:stretch>
            <a:fillRect/>
          </a:stretch>
        </p:blipFill>
        <p:spPr>
          <a:xfrm>
            <a:off x="4032000" y="1155524"/>
            <a:ext cx="4686434" cy="3324810"/>
          </a:xfrm>
          <a:prstGeom prst="rect">
            <a:avLst/>
          </a:prstGeom>
        </p:spPr>
      </p:pic>
      <p:pic>
        <p:nvPicPr>
          <p:cNvPr id="13" name="Picture 12">
            <a:extLst>
              <a:ext uri="{FF2B5EF4-FFF2-40B4-BE49-F238E27FC236}">
                <a16:creationId xmlns:a16="http://schemas.microsoft.com/office/drawing/2014/main" id="{E81ADA3C-381A-CBE0-8779-12434EC385F8}"/>
              </a:ext>
            </a:extLst>
          </p:cNvPr>
          <p:cNvPicPr>
            <a:picLocks noChangeAspect="1"/>
          </p:cNvPicPr>
          <p:nvPr/>
        </p:nvPicPr>
        <p:blipFill rotWithShape="1">
          <a:blip r:embed="rId4"/>
          <a:srcRect t="9802"/>
          <a:stretch/>
        </p:blipFill>
        <p:spPr>
          <a:xfrm>
            <a:off x="593009" y="2714401"/>
            <a:ext cx="3384225" cy="1758654"/>
          </a:xfrm>
          <a:prstGeom prst="rect">
            <a:avLst/>
          </a:prstGeom>
        </p:spPr>
      </p:pic>
      <p:sp>
        <p:nvSpPr>
          <p:cNvPr id="16" name="Content Placeholder 2">
            <a:extLst>
              <a:ext uri="{FF2B5EF4-FFF2-40B4-BE49-F238E27FC236}">
                <a16:creationId xmlns:a16="http://schemas.microsoft.com/office/drawing/2014/main" id="{8DA6569C-EC6B-56F6-46E6-DCB67CA95691}"/>
              </a:ext>
            </a:extLst>
          </p:cNvPr>
          <p:cNvSpPr txBox="1">
            <a:spLocks/>
          </p:cNvSpPr>
          <p:nvPr/>
        </p:nvSpPr>
        <p:spPr>
          <a:xfrm>
            <a:off x="844483" y="3022252"/>
            <a:ext cx="1860502" cy="2581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ctr">
              <a:buNone/>
            </a:pPr>
            <a:r>
              <a:rPr lang="en-GB" sz="500" dirty="0">
                <a:solidFill>
                  <a:srgbClr val="FF0000"/>
                </a:solidFill>
                <a:latin typeface="Rockwell" panose="02060603020205020403" pitchFamily="18" charset="0"/>
              </a:rPr>
              <a:t>Nasty Space Pirate Agent</a:t>
            </a:r>
            <a:endParaRPr lang="en-GB" sz="300" dirty="0">
              <a:solidFill>
                <a:srgbClr val="FF0000"/>
              </a:solidFill>
              <a:latin typeface="Rockwell" panose="02060603020205020403" pitchFamily="18" charset="0"/>
            </a:endParaRPr>
          </a:p>
        </p:txBody>
      </p:sp>
    </p:spTree>
    <p:extLst>
      <p:ext uri="{BB962C8B-B14F-4D97-AF65-F5344CB8AC3E}">
        <p14:creationId xmlns:p14="http://schemas.microsoft.com/office/powerpoint/2010/main" val="21840663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4  Baked Lighting</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100" dirty="0"/>
              <a:t>Unity performs the calculations for </a:t>
            </a:r>
            <a:r>
              <a:rPr lang="en-GB" sz="1100" b="1" dirty="0"/>
              <a:t>Baked</a:t>
            </a:r>
            <a:r>
              <a:rPr lang="en-GB" sz="1100" dirty="0"/>
              <a:t> Lights in the Unity Editor, and caches the results as lighting data.</a:t>
            </a:r>
          </a:p>
          <a:p>
            <a:pPr marL="0" indent="0">
              <a:buNone/>
            </a:pPr>
            <a:r>
              <a:rPr lang="en-GB" sz="1100" dirty="0"/>
              <a:t>At runtime, Unity loads the baked lighting data and uses it to light the Scene.</a:t>
            </a:r>
          </a:p>
          <a:p>
            <a:pPr marL="0" indent="0">
              <a:buNone/>
            </a:pPr>
            <a:r>
              <a:rPr lang="en-GB" sz="1100" b="1" dirty="0"/>
              <a:t>Baked</a:t>
            </a:r>
            <a:r>
              <a:rPr lang="en-GB" sz="1100" dirty="0"/>
              <a:t> Lights reduce shading cost at runtime, and reduce the rendering cost of shadows.</a:t>
            </a:r>
          </a:p>
          <a:p>
            <a:pPr marL="0" indent="0">
              <a:buNone/>
            </a:pPr>
            <a:r>
              <a:rPr lang="en-GB" sz="1100" b="1" dirty="0"/>
              <a:t>Baked</a:t>
            </a:r>
            <a:r>
              <a:rPr lang="en-GB" sz="1100" dirty="0"/>
              <a:t> Lights are useful for lighting things that won’t change at runtime, such as scenery.</a:t>
            </a:r>
          </a:p>
          <a:p>
            <a:pPr marL="0" indent="0">
              <a:buNone/>
            </a:pPr>
            <a:endParaRPr lang="en-GB" sz="11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15" name="TextBox 14">
            <a:extLst>
              <a:ext uri="{FF2B5EF4-FFF2-40B4-BE49-F238E27FC236}">
                <a16:creationId xmlns:a16="http://schemas.microsoft.com/office/drawing/2014/main" id="{F8B0825F-7195-2E1C-DC05-1066A805AEE8}"/>
              </a:ext>
            </a:extLst>
          </p:cNvPr>
          <p:cNvSpPr txBox="1"/>
          <p:nvPr/>
        </p:nvSpPr>
        <p:spPr>
          <a:xfrm>
            <a:off x="4089052" y="4644585"/>
            <a:ext cx="5349840" cy="369332"/>
          </a:xfrm>
          <a:prstGeom prst="rect">
            <a:avLst/>
          </a:prstGeom>
          <a:noFill/>
        </p:spPr>
        <p:txBody>
          <a:bodyPr wrap="square" rtlCol="0">
            <a:spAutoFit/>
          </a:bodyPr>
          <a:lstStyle/>
          <a:p>
            <a:pPr algn="ctr"/>
            <a:r>
              <a:rPr lang="en-GB" sz="1800" dirty="0">
                <a:solidFill>
                  <a:schemeClr val="tx1">
                    <a:lumMod val="65000"/>
                    <a:lumOff val="35000"/>
                  </a:schemeClr>
                </a:solidFill>
                <a:latin typeface="Rockwell" panose="02060603020205020403" pitchFamily="18" charset="0"/>
              </a:rPr>
              <a:t>Advantage of Static </a:t>
            </a:r>
            <a:r>
              <a:rPr lang="en-GB" sz="1800" b="1" dirty="0">
                <a:solidFill>
                  <a:schemeClr val="tx1">
                    <a:lumMod val="65000"/>
                    <a:lumOff val="35000"/>
                  </a:schemeClr>
                </a:solidFill>
                <a:latin typeface="Rockwell" panose="02060603020205020403" pitchFamily="18" charset="0"/>
              </a:rPr>
              <a:t>GameObjects</a:t>
            </a:r>
          </a:p>
        </p:txBody>
      </p:sp>
      <p:pic>
        <p:nvPicPr>
          <p:cNvPr id="7" name="Picture 6">
            <a:extLst>
              <a:ext uri="{FF2B5EF4-FFF2-40B4-BE49-F238E27FC236}">
                <a16:creationId xmlns:a16="http://schemas.microsoft.com/office/drawing/2014/main" id="{20086CA3-D998-70E2-5287-FF94390EE247}"/>
              </a:ext>
            </a:extLst>
          </p:cNvPr>
          <p:cNvPicPr>
            <a:picLocks noChangeAspect="1"/>
          </p:cNvPicPr>
          <p:nvPr/>
        </p:nvPicPr>
        <p:blipFill>
          <a:blip r:embed="rId3"/>
          <a:stretch>
            <a:fillRect/>
          </a:stretch>
        </p:blipFill>
        <p:spPr>
          <a:xfrm>
            <a:off x="3962400" y="1001762"/>
            <a:ext cx="4879935" cy="3331000"/>
          </a:xfrm>
          <a:prstGeom prst="rect">
            <a:avLst/>
          </a:prstGeom>
        </p:spPr>
      </p:pic>
      <p:sp>
        <p:nvSpPr>
          <p:cNvPr id="8" name="Rectangle 7">
            <a:extLst>
              <a:ext uri="{FF2B5EF4-FFF2-40B4-BE49-F238E27FC236}">
                <a16:creationId xmlns:a16="http://schemas.microsoft.com/office/drawing/2014/main" id="{5173BCC1-1F15-5DF3-2648-8D3469B3E1D9}"/>
              </a:ext>
            </a:extLst>
          </p:cNvPr>
          <p:cNvSpPr/>
          <p:nvPr/>
        </p:nvSpPr>
        <p:spPr>
          <a:xfrm>
            <a:off x="7810500" y="2386013"/>
            <a:ext cx="1031835" cy="8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31762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4  Baked Lighting</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100" dirty="0"/>
              <a:t>The lightmap file must be generated, then saved in your project directory.</a:t>
            </a:r>
          </a:p>
          <a:p>
            <a:pPr marL="0" indent="0">
              <a:buNone/>
            </a:pPr>
            <a:endParaRPr lang="en-GB" sz="1100" dirty="0"/>
          </a:p>
          <a:p>
            <a:pPr marL="0" indent="0">
              <a:buNone/>
            </a:pPr>
            <a:r>
              <a:rPr lang="en-GB" sz="1100" dirty="0"/>
              <a:t>This is done through the </a:t>
            </a:r>
            <a:r>
              <a:rPr lang="en-GB" sz="1100" b="1" dirty="0"/>
              <a:t>Lightmapping </a:t>
            </a:r>
            <a:r>
              <a:rPr lang="en-GB" sz="1100" dirty="0"/>
              <a:t>window.</a:t>
            </a:r>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pic>
        <p:nvPicPr>
          <p:cNvPr id="5" name="Picture 4">
            <a:extLst>
              <a:ext uri="{FF2B5EF4-FFF2-40B4-BE49-F238E27FC236}">
                <a16:creationId xmlns:a16="http://schemas.microsoft.com/office/drawing/2014/main" id="{83874EB7-6FF3-98AA-3F62-A21FFC0ECA9C}"/>
              </a:ext>
            </a:extLst>
          </p:cNvPr>
          <p:cNvPicPr>
            <a:picLocks noChangeAspect="1"/>
          </p:cNvPicPr>
          <p:nvPr/>
        </p:nvPicPr>
        <p:blipFill>
          <a:blip r:embed="rId3"/>
          <a:stretch>
            <a:fillRect/>
          </a:stretch>
        </p:blipFill>
        <p:spPr>
          <a:xfrm>
            <a:off x="3775636" y="1001762"/>
            <a:ext cx="5283313" cy="3566130"/>
          </a:xfrm>
          <a:prstGeom prst="rect">
            <a:avLst/>
          </a:prstGeom>
        </p:spPr>
      </p:pic>
      <p:sp>
        <p:nvSpPr>
          <p:cNvPr id="15" name="TextBox 14">
            <a:extLst>
              <a:ext uri="{FF2B5EF4-FFF2-40B4-BE49-F238E27FC236}">
                <a16:creationId xmlns:a16="http://schemas.microsoft.com/office/drawing/2014/main" id="{F8B0825F-7195-2E1C-DC05-1066A805AEE8}"/>
              </a:ext>
            </a:extLst>
          </p:cNvPr>
          <p:cNvSpPr txBox="1"/>
          <p:nvPr/>
        </p:nvSpPr>
        <p:spPr>
          <a:xfrm>
            <a:off x="4089052" y="4644585"/>
            <a:ext cx="5349840" cy="369332"/>
          </a:xfrm>
          <a:prstGeom prst="rect">
            <a:avLst/>
          </a:prstGeom>
          <a:noFill/>
        </p:spPr>
        <p:txBody>
          <a:bodyPr wrap="square" rtlCol="0">
            <a:spAutoFit/>
          </a:bodyPr>
          <a:lstStyle/>
          <a:p>
            <a:pPr algn="ctr"/>
            <a:r>
              <a:rPr lang="en-GB" sz="1800" dirty="0">
                <a:solidFill>
                  <a:schemeClr val="tx1">
                    <a:lumMod val="65000"/>
                    <a:lumOff val="35000"/>
                  </a:schemeClr>
                </a:solidFill>
                <a:latin typeface="Rockwell" panose="02060603020205020403" pitchFamily="18" charset="0"/>
              </a:rPr>
              <a:t>Advantage of Static </a:t>
            </a:r>
            <a:r>
              <a:rPr lang="en-GB" sz="1800" b="1" dirty="0">
                <a:solidFill>
                  <a:schemeClr val="tx1">
                    <a:lumMod val="65000"/>
                    <a:lumOff val="35000"/>
                  </a:schemeClr>
                </a:solidFill>
                <a:latin typeface="Rockwell" panose="02060603020205020403" pitchFamily="18" charset="0"/>
              </a:rPr>
              <a:t>GameObjects</a:t>
            </a:r>
          </a:p>
        </p:txBody>
      </p:sp>
      <p:sp>
        <p:nvSpPr>
          <p:cNvPr id="8" name="Rectangle 7">
            <a:extLst>
              <a:ext uri="{FF2B5EF4-FFF2-40B4-BE49-F238E27FC236}">
                <a16:creationId xmlns:a16="http://schemas.microsoft.com/office/drawing/2014/main" id="{5173BCC1-1F15-5DF3-2648-8D3469B3E1D9}"/>
              </a:ext>
            </a:extLst>
          </p:cNvPr>
          <p:cNvSpPr/>
          <p:nvPr/>
        </p:nvSpPr>
        <p:spPr>
          <a:xfrm>
            <a:off x="8274843" y="4005263"/>
            <a:ext cx="728663" cy="111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57E7BD7-2E95-B541-BB50-C7DEDB238146}"/>
              </a:ext>
            </a:extLst>
          </p:cNvPr>
          <p:cNvSpPr/>
          <p:nvPr/>
        </p:nvSpPr>
        <p:spPr>
          <a:xfrm>
            <a:off x="5660909" y="4006800"/>
            <a:ext cx="352542" cy="361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EA019F6-7094-4627-9C91-FB1459A847D2}"/>
              </a:ext>
            </a:extLst>
          </p:cNvPr>
          <p:cNvSpPr/>
          <p:nvPr/>
        </p:nvSpPr>
        <p:spPr>
          <a:xfrm>
            <a:off x="7922300" y="1600201"/>
            <a:ext cx="1081205" cy="88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498356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5  </a:t>
            </a:r>
            <a:r>
              <a:rPr lang="en-GB" dirty="0" err="1">
                <a:latin typeface="Rockwell" panose="02060603020205020403" pitchFamily="18" charset="0"/>
              </a:rPr>
              <a:t>Mechanim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200" b="1" dirty="0" err="1"/>
              <a:t>Mechanim</a:t>
            </a:r>
            <a:r>
              <a:rPr lang="en-GB" sz="1200" dirty="0"/>
              <a:t> is Unity’s new State-Machine Animation system.</a:t>
            </a:r>
          </a:p>
          <a:p>
            <a:pPr marL="0" indent="0">
              <a:buNone/>
            </a:pPr>
            <a:r>
              <a:rPr lang="en-GB" sz="1200" b="1" dirty="0" err="1"/>
              <a:t>Mechanim</a:t>
            </a:r>
            <a:r>
              <a:rPr lang="en-GB" sz="1200" dirty="0"/>
              <a:t> still uses the standard Animation files (with an unticked legacy flag).</a:t>
            </a:r>
          </a:p>
          <a:p>
            <a:pPr marL="0" indent="0">
              <a:buNone/>
            </a:pPr>
            <a:r>
              <a:rPr lang="en-GB" sz="1200" dirty="0"/>
              <a:t>The example given is a humanoid animator – each state is an </a:t>
            </a:r>
            <a:r>
              <a:rPr lang="en-GB" sz="1200" b="1" dirty="0"/>
              <a:t>Animation </a:t>
            </a:r>
            <a:r>
              <a:rPr lang="en-GB" sz="1200" dirty="0"/>
              <a:t>and state transitions are facilitated by triggers and parameter changes.</a:t>
            </a:r>
          </a:p>
          <a:p>
            <a:pPr marL="0" indent="0">
              <a:buNone/>
            </a:pPr>
            <a:r>
              <a:rPr lang="en-GB" sz="1200" b="1" dirty="0"/>
              <a:t>Parameters</a:t>
            </a:r>
            <a:r>
              <a:rPr lang="en-GB" sz="1200" dirty="0"/>
              <a:t> can be seen on the left of the </a:t>
            </a:r>
            <a:r>
              <a:rPr lang="en-GB" sz="1200" b="1" dirty="0"/>
              <a:t>Animator </a:t>
            </a:r>
            <a:r>
              <a:rPr lang="en-GB" sz="1200" dirty="0"/>
              <a:t>window.</a:t>
            </a:r>
          </a:p>
          <a:p>
            <a:pPr marL="0" indent="0">
              <a:buNone/>
            </a:pPr>
            <a:r>
              <a:rPr lang="en-GB" sz="1200" b="1" dirty="0" err="1"/>
              <a:t>Mechanim</a:t>
            </a:r>
            <a:r>
              <a:rPr lang="en-GB" sz="1200" dirty="0"/>
              <a:t> can be useful for defining </a:t>
            </a:r>
            <a:r>
              <a:rPr lang="en-GB" sz="1200" b="1" dirty="0"/>
              <a:t>GameObjects </a:t>
            </a:r>
            <a:r>
              <a:rPr lang="en-GB" sz="1200" dirty="0"/>
              <a:t>with many different animations.</a:t>
            </a:r>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pic>
        <p:nvPicPr>
          <p:cNvPr id="7" name="Picture 6">
            <a:extLst>
              <a:ext uri="{FF2B5EF4-FFF2-40B4-BE49-F238E27FC236}">
                <a16:creationId xmlns:a16="http://schemas.microsoft.com/office/drawing/2014/main" id="{5071BDDD-4DEB-16A8-425C-717762A279BF}"/>
              </a:ext>
            </a:extLst>
          </p:cNvPr>
          <p:cNvPicPr>
            <a:picLocks noChangeAspect="1"/>
          </p:cNvPicPr>
          <p:nvPr/>
        </p:nvPicPr>
        <p:blipFill>
          <a:blip r:embed="rId3"/>
          <a:stretch>
            <a:fillRect/>
          </a:stretch>
        </p:blipFill>
        <p:spPr>
          <a:xfrm>
            <a:off x="3958547" y="1122496"/>
            <a:ext cx="4917802" cy="2898508"/>
          </a:xfrm>
          <a:prstGeom prst="rect">
            <a:avLst/>
          </a:prstGeom>
        </p:spPr>
      </p:pic>
    </p:spTree>
    <p:extLst>
      <p:ext uri="{BB962C8B-B14F-4D97-AF65-F5344CB8AC3E}">
        <p14:creationId xmlns:p14="http://schemas.microsoft.com/office/powerpoint/2010/main" val="32076123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5  </a:t>
            </a:r>
            <a:r>
              <a:rPr lang="en-GB" dirty="0" err="1">
                <a:latin typeface="Rockwell" panose="02060603020205020403" pitchFamily="18" charset="0"/>
              </a:rPr>
              <a:t>Mechanim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200" dirty="0" err="1"/>
              <a:t>Mechanim</a:t>
            </a:r>
            <a:r>
              <a:rPr lang="en-GB" sz="1200" dirty="0"/>
              <a:t> doesn’t exclusively deal with </a:t>
            </a:r>
            <a:r>
              <a:rPr lang="en-GB" sz="1200" b="1" dirty="0"/>
              <a:t>Animations.</a:t>
            </a:r>
          </a:p>
          <a:p>
            <a:pPr marL="0" indent="0">
              <a:buNone/>
            </a:pPr>
            <a:r>
              <a:rPr lang="en-GB" sz="1200" dirty="0"/>
              <a:t>However </a:t>
            </a:r>
            <a:r>
              <a:rPr lang="en-GB" sz="1200" dirty="0" err="1"/>
              <a:t>janky</a:t>
            </a:r>
            <a:r>
              <a:rPr lang="en-GB" sz="1200" dirty="0"/>
              <a:t> and non-standard this is, it is possible to override the base </a:t>
            </a:r>
            <a:r>
              <a:rPr lang="en-GB" sz="1200" b="1" dirty="0"/>
              <a:t>Animation </a:t>
            </a:r>
            <a:r>
              <a:rPr lang="en-GB" sz="1200" dirty="0"/>
              <a:t>class to produce your own state machine behaviours.</a:t>
            </a:r>
          </a:p>
          <a:p>
            <a:pPr marL="0" indent="0">
              <a:buNone/>
            </a:pPr>
            <a:r>
              <a:rPr lang="en-GB" sz="1200" dirty="0"/>
              <a:t>In the past, I have used this to successfully define </a:t>
            </a:r>
            <a:r>
              <a:rPr lang="en-GB" sz="1200" b="1" dirty="0"/>
              <a:t>AI </a:t>
            </a:r>
            <a:r>
              <a:rPr lang="en-GB" sz="1200" dirty="0"/>
              <a:t>behaviours with the state machine.</a:t>
            </a:r>
          </a:p>
          <a:p>
            <a:pPr marL="0" indent="0">
              <a:buNone/>
            </a:pPr>
            <a:r>
              <a:rPr lang="en-GB" sz="1200" dirty="0"/>
              <a:t>AI Behaviours are built from a defined library of sub actions.</a:t>
            </a:r>
          </a:p>
          <a:p>
            <a:pPr marL="0" indent="0">
              <a:buNone/>
            </a:pPr>
            <a:r>
              <a:rPr lang="en-GB" sz="1200" dirty="0"/>
              <a:t>This allows for super quick AI prototyping!</a:t>
            </a:r>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C00000"/>
                </a:solidFill>
                <a:latin typeface="Rockwell" panose="02060603020205020403" pitchFamily="18" charset="0"/>
              </a:rPr>
              <a:t>Suggested</a:t>
            </a:r>
          </a:p>
        </p:txBody>
      </p:sp>
      <p:pic>
        <p:nvPicPr>
          <p:cNvPr id="5" name="Picture 4">
            <a:extLst>
              <a:ext uri="{FF2B5EF4-FFF2-40B4-BE49-F238E27FC236}">
                <a16:creationId xmlns:a16="http://schemas.microsoft.com/office/drawing/2014/main" id="{A87C3521-0475-8CE0-F545-18F44D60D5E9}"/>
              </a:ext>
            </a:extLst>
          </p:cNvPr>
          <p:cNvPicPr>
            <a:picLocks noChangeAspect="1"/>
          </p:cNvPicPr>
          <p:nvPr/>
        </p:nvPicPr>
        <p:blipFill>
          <a:blip r:embed="rId3"/>
          <a:stretch>
            <a:fillRect/>
          </a:stretch>
        </p:blipFill>
        <p:spPr>
          <a:xfrm>
            <a:off x="4046220" y="1001762"/>
            <a:ext cx="4896180" cy="2360742"/>
          </a:xfrm>
          <a:prstGeom prst="rect">
            <a:avLst/>
          </a:prstGeom>
        </p:spPr>
      </p:pic>
      <p:sp>
        <p:nvSpPr>
          <p:cNvPr id="8" name="Content Placeholder 2">
            <a:extLst>
              <a:ext uri="{FF2B5EF4-FFF2-40B4-BE49-F238E27FC236}">
                <a16:creationId xmlns:a16="http://schemas.microsoft.com/office/drawing/2014/main" id="{F2D58C8D-A017-7593-307C-5F26763EFBCF}"/>
              </a:ext>
            </a:extLst>
          </p:cNvPr>
          <p:cNvSpPr txBox="1">
            <a:spLocks/>
          </p:cNvSpPr>
          <p:nvPr/>
        </p:nvSpPr>
        <p:spPr>
          <a:xfrm>
            <a:off x="5223841" y="3486965"/>
            <a:ext cx="3718559" cy="10488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r">
              <a:buNone/>
            </a:pPr>
            <a:r>
              <a:rPr lang="en-GB" sz="800" dirty="0">
                <a:solidFill>
                  <a:srgbClr val="FF0000"/>
                </a:solidFill>
                <a:latin typeface="Rockwell" panose="02060603020205020403" pitchFamily="18" charset="0"/>
              </a:rPr>
              <a:t>AI State Diagram for Pirate Ship Sloop in Revenge Of The Martians </a:t>
            </a:r>
            <a:endParaRPr lang="en-GB" sz="600" dirty="0">
              <a:solidFill>
                <a:srgbClr val="FF0000"/>
              </a:solidFill>
              <a:latin typeface="Rockwell" panose="02060603020205020403" pitchFamily="18" charset="0"/>
            </a:endParaRPr>
          </a:p>
        </p:txBody>
      </p:sp>
      <p:pic>
        <p:nvPicPr>
          <p:cNvPr id="12" name="Picture 11">
            <a:extLst>
              <a:ext uri="{FF2B5EF4-FFF2-40B4-BE49-F238E27FC236}">
                <a16:creationId xmlns:a16="http://schemas.microsoft.com/office/drawing/2014/main" id="{965A058D-5C77-C9D5-36A9-59F4515CA76F}"/>
              </a:ext>
            </a:extLst>
          </p:cNvPr>
          <p:cNvPicPr>
            <a:picLocks noChangeAspect="1"/>
          </p:cNvPicPr>
          <p:nvPr/>
        </p:nvPicPr>
        <p:blipFill>
          <a:blip r:embed="rId4"/>
          <a:stretch>
            <a:fillRect/>
          </a:stretch>
        </p:blipFill>
        <p:spPr>
          <a:xfrm>
            <a:off x="1812249" y="3536160"/>
            <a:ext cx="1801477" cy="950434"/>
          </a:xfrm>
          <a:prstGeom prst="rect">
            <a:avLst/>
          </a:prstGeom>
        </p:spPr>
      </p:pic>
      <p:pic>
        <p:nvPicPr>
          <p:cNvPr id="14" name="Picture 13">
            <a:extLst>
              <a:ext uri="{FF2B5EF4-FFF2-40B4-BE49-F238E27FC236}">
                <a16:creationId xmlns:a16="http://schemas.microsoft.com/office/drawing/2014/main" id="{932429CB-F48C-1DF6-98CA-F45D43E5D652}"/>
              </a:ext>
            </a:extLst>
          </p:cNvPr>
          <p:cNvPicPr>
            <a:picLocks noChangeAspect="1"/>
          </p:cNvPicPr>
          <p:nvPr/>
        </p:nvPicPr>
        <p:blipFill>
          <a:blip r:embed="rId5"/>
          <a:stretch>
            <a:fillRect/>
          </a:stretch>
        </p:blipFill>
        <p:spPr>
          <a:xfrm>
            <a:off x="406175" y="3536160"/>
            <a:ext cx="1406074" cy="960246"/>
          </a:xfrm>
          <a:prstGeom prst="rect">
            <a:avLst/>
          </a:prstGeom>
        </p:spPr>
      </p:pic>
      <p:pic>
        <p:nvPicPr>
          <p:cNvPr id="17" name="Picture 16">
            <a:extLst>
              <a:ext uri="{FF2B5EF4-FFF2-40B4-BE49-F238E27FC236}">
                <a16:creationId xmlns:a16="http://schemas.microsoft.com/office/drawing/2014/main" id="{08EC8B2E-C067-A592-907B-A727F8322ECE}"/>
              </a:ext>
            </a:extLst>
          </p:cNvPr>
          <p:cNvPicPr>
            <a:picLocks noChangeAspect="1"/>
          </p:cNvPicPr>
          <p:nvPr/>
        </p:nvPicPr>
        <p:blipFill>
          <a:blip r:embed="rId6"/>
          <a:stretch>
            <a:fillRect/>
          </a:stretch>
        </p:blipFill>
        <p:spPr>
          <a:xfrm>
            <a:off x="3613726" y="3536161"/>
            <a:ext cx="2056908" cy="950434"/>
          </a:xfrm>
          <a:prstGeom prst="rect">
            <a:avLst/>
          </a:prstGeom>
        </p:spPr>
      </p:pic>
      <p:pic>
        <p:nvPicPr>
          <p:cNvPr id="19" name="Picture 18">
            <a:extLst>
              <a:ext uri="{FF2B5EF4-FFF2-40B4-BE49-F238E27FC236}">
                <a16:creationId xmlns:a16="http://schemas.microsoft.com/office/drawing/2014/main" id="{7F21667C-3F5E-209F-DF8A-C6743EB3A4ED}"/>
              </a:ext>
            </a:extLst>
          </p:cNvPr>
          <p:cNvPicPr>
            <a:picLocks noChangeAspect="1"/>
          </p:cNvPicPr>
          <p:nvPr/>
        </p:nvPicPr>
        <p:blipFill>
          <a:blip r:embed="rId7"/>
          <a:stretch>
            <a:fillRect/>
          </a:stretch>
        </p:blipFill>
        <p:spPr>
          <a:xfrm>
            <a:off x="7824165" y="1579160"/>
            <a:ext cx="1118235" cy="270050"/>
          </a:xfrm>
          <a:prstGeom prst="rect">
            <a:avLst/>
          </a:prstGeom>
        </p:spPr>
      </p:pic>
      <p:pic>
        <p:nvPicPr>
          <p:cNvPr id="15362" name="Picture 2">
            <a:extLst>
              <a:ext uri="{FF2B5EF4-FFF2-40B4-BE49-F238E27FC236}">
                <a16:creationId xmlns:a16="http://schemas.microsoft.com/office/drawing/2014/main" id="{7969C00F-EAC7-5FA5-45BF-BC87DB6D3D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5344" y="3753707"/>
            <a:ext cx="2207055" cy="123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6780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Workflow Suggestions</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VII</a:t>
            </a:r>
          </a:p>
        </p:txBody>
      </p:sp>
    </p:spTree>
    <p:extLst>
      <p:ext uri="{BB962C8B-B14F-4D97-AF65-F5344CB8AC3E}">
        <p14:creationId xmlns:p14="http://schemas.microsoft.com/office/powerpoint/2010/main" val="11916433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7 – 1 Unity Files and Version Control </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2982000" cy="576784"/>
          </a:xfrm>
        </p:spPr>
        <p:txBody>
          <a:bodyPr>
            <a:normAutofit/>
          </a:bodyPr>
          <a:lstStyle/>
          <a:p>
            <a:pPr marL="0" indent="0">
              <a:buNone/>
            </a:pPr>
            <a:r>
              <a:rPr lang="en-GB" sz="1400" dirty="0"/>
              <a:t>In my strongest opinion…</a:t>
            </a:r>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C00000"/>
                </a:solidFill>
                <a:latin typeface="Rockwell" panose="02060603020205020403" pitchFamily="18" charset="0"/>
              </a:rPr>
              <a:t>Suggested</a:t>
            </a:r>
          </a:p>
        </p:txBody>
      </p:sp>
      <p:sp>
        <p:nvSpPr>
          <p:cNvPr id="4" name="TextBox 3">
            <a:extLst>
              <a:ext uri="{FF2B5EF4-FFF2-40B4-BE49-F238E27FC236}">
                <a16:creationId xmlns:a16="http://schemas.microsoft.com/office/drawing/2014/main" id="{F1175198-7D70-7A44-40C6-2DB8D5C1AF63}"/>
              </a:ext>
            </a:extLst>
          </p:cNvPr>
          <p:cNvSpPr txBox="1"/>
          <p:nvPr/>
        </p:nvSpPr>
        <p:spPr>
          <a:xfrm>
            <a:off x="2209085" y="1268016"/>
            <a:ext cx="2729391" cy="707886"/>
          </a:xfrm>
          <a:prstGeom prst="rect">
            <a:avLst/>
          </a:prstGeom>
          <a:noFill/>
        </p:spPr>
        <p:txBody>
          <a:bodyPr wrap="square" rtlCol="0">
            <a:spAutoFit/>
          </a:bodyPr>
          <a:lstStyle/>
          <a:p>
            <a:pPr algn="ctr"/>
            <a:r>
              <a:rPr lang="en-GB" sz="4000" dirty="0">
                <a:solidFill>
                  <a:srgbClr val="C00000"/>
                </a:solidFill>
                <a:latin typeface="Rockwell" panose="02060603020205020403" pitchFamily="18" charset="0"/>
              </a:rPr>
              <a:t>DO NOT</a:t>
            </a:r>
          </a:p>
        </p:txBody>
      </p:sp>
      <p:sp>
        <p:nvSpPr>
          <p:cNvPr id="7" name="Content Placeholder 2">
            <a:extLst>
              <a:ext uri="{FF2B5EF4-FFF2-40B4-BE49-F238E27FC236}">
                <a16:creationId xmlns:a16="http://schemas.microsoft.com/office/drawing/2014/main" id="{CA6A74A0-8A45-6867-4EA9-A18D628E9B0C}"/>
              </a:ext>
            </a:extLst>
          </p:cNvPr>
          <p:cNvSpPr txBox="1">
            <a:spLocks/>
          </p:cNvSpPr>
          <p:nvPr/>
        </p:nvSpPr>
        <p:spPr>
          <a:xfrm>
            <a:off x="4572000" y="1770810"/>
            <a:ext cx="4201200" cy="57678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r>
              <a:rPr lang="en-GB" sz="1400" dirty="0"/>
              <a:t>… work in the same scene or on the same prefab!</a:t>
            </a:r>
          </a:p>
        </p:txBody>
      </p:sp>
      <p:sp>
        <p:nvSpPr>
          <p:cNvPr id="9" name="Content Placeholder 2">
            <a:extLst>
              <a:ext uri="{FF2B5EF4-FFF2-40B4-BE49-F238E27FC236}">
                <a16:creationId xmlns:a16="http://schemas.microsoft.com/office/drawing/2014/main" id="{ED92BA0C-2F6A-C118-4D3E-F1513F7A0E79}"/>
              </a:ext>
            </a:extLst>
          </p:cNvPr>
          <p:cNvSpPr txBox="1">
            <a:spLocks/>
          </p:cNvSpPr>
          <p:nvPr/>
        </p:nvSpPr>
        <p:spPr>
          <a:xfrm>
            <a:off x="2087880" y="2402466"/>
            <a:ext cx="4201200" cy="57678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400" dirty="0"/>
              <a:t>You will have to endure</a:t>
            </a:r>
          </a:p>
        </p:txBody>
      </p:sp>
      <p:pic>
        <p:nvPicPr>
          <p:cNvPr id="14338" name="Picture 2" descr="Rendered Image">
            <a:extLst>
              <a:ext uri="{FF2B5EF4-FFF2-40B4-BE49-F238E27FC236}">
                <a16:creationId xmlns:a16="http://schemas.microsoft.com/office/drawing/2014/main" id="{991A120E-807C-BE39-04F7-15A66BF3C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670" y="2935174"/>
            <a:ext cx="51244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70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4338"/>
                                        </p:tgtEl>
                                        <p:attrNameLst>
                                          <p:attrName>style.visibility</p:attrName>
                                        </p:attrNameLst>
                                      </p:cBhvr>
                                      <p:to>
                                        <p:strVal val="visible"/>
                                      </p:to>
                                    </p:set>
                                    <p:anim calcmode="lin" valueType="num">
                                      <p:cBhvr additive="base">
                                        <p:cTn id="26" dur="500" fill="hold"/>
                                        <p:tgtEl>
                                          <p:spTgt spid="14338"/>
                                        </p:tgtEl>
                                        <p:attrNameLst>
                                          <p:attrName>ppt_x</p:attrName>
                                        </p:attrNameLst>
                                      </p:cBhvr>
                                      <p:tavLst>
                                        <p:tav tm="0">
                                          <p:val>
                                            <p:strVal val="#ppt_x"/>
                                          </p:val>
                                        </p:tav>
                                        <p:tav tm="100000">
                                          <p:val>
                                            <p:strVal val="#ppt_x"/>
                                          </p:val>
                                        </p:tav>
                                      </p:tavLst>
                                    </p:anim>
                                    <p:anim calcmode="lin" valueType="num">
                                      <p:cBhvr additive="base">
                                        <p:cTn id="27"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7 – 1 Unity Files and Version Control </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2982000" cy="576784"/>
          </a:xfrm>
        </p:spPr>
        <p:txBody>
          <a:bodyPr>
            <a:normAutofit/>
          </a:bodyPr>
          <a:lstStyle/>
          <a:p>
            <a:pPr marL="0" indent="0">
              <a:buNone/>
            </a:pPr>
            <a:r>
              <a:rPr lang="en-GB" sz="1400" dirty="0"/>
              <a:t>In my strongest opinion…</a:t>
            </a:r>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C00000"/>
                </a:solidFill>
                <a:latin typeface="Rockwell" panose="02060603020205020403" pitchFamily="18" charset="0"/>
              </a:rPr>
              <a:t>Suggested</a:t>
            </a:r>
          </a:p>
        </p:txBody>
      </p:sp>
      <p:sp>
        <p:nvSpPr>
          <p:cNvPr id="4" name="TextBox 3">
            <a:extLst>
              <a:ext uri="{FF2B5EF4-FFF2-40B4-BE49-F238E27FC236}">
                <a16:creationId xmlns:a16="http://schemas.microsoft.com/office/drawing/2014/main" id="{F1175198-7D70-7A44-40C6-2DB8D5C1AF63}"/>
              </a:ext>
            </a:extLst>
          </p:cNvPr>
          <p:cNvSpPr txBox="1"/>
          <p:nvPr/>
        </p:nvSpPr>
        <p:spPr>
          <a:xfrm>
            <a:off x="2209085" y="1268016"/>
            <a:ext cx="2729391" cy="707886"/>
          </a:xfrm>
          <a:prstGeom prst="rect">
            <a:avLst/>
          </a:prstGeom>
          <a:noFill/>
        </p:spPr>
        <p:txBody>
          <a:bodyPr wrap="square" rtlCol="0">
            <a:spAutoFit/>
          </a:bodyPr>
          <a:lstStyle/>
          <a:p>
            <a:pPr algn="ctr"/>
            <a:r>
              <a:rPr lang="en-GB" sz="4000" dirty="0">
                <a:solidFill>
                  <a:srgbClr val="C00000"/>
                </a:solidFill>
                <a:latin typeface="Rockwell" panose="02060603020205020403" pitchFamily="18" charset="0"/>
              </a:rPr>
              <a:t>DO NOT</a:t>
            </a:r>
          </a:p>
        </p:txBody>
      </p:sp>
      <p:sp>
        <p:nvSpPr>
          <p:cNvPr id="7" name="Content Placeholder 2">
            <a:extLst>
              <a:ext uri="{FF2B5EF4-FFF2-40B4-BE49-F238E27FC236}">
                <a16:creationId xmlns:a16="http://schemas.microsoft.com/office/drawing/2014/main" id="{CA6A74A0-8A45-6867-4EA9-A18D628E9B0C}"/>
              </a:ext>
            </a:extLst>
          </p:cNvPr>
          <p:cNvSpPr txBox="1">
            <a:spLocks/>
          </p:cNvSpPr>
          <p:nvPr/>
        </p:nvSpPr>
        <p:spPr>
          <a:xfrm>
            <a:off x="4572000" y="1770810"/>
            <a:ext cx="4201200" cy="57678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r>
              <a:rPr lang="en-GB" sz="1400" dirty="0"/>
              <a:t>… work in the same scene or on the same prefab!</a:t>
            </a:r>
          </a:p>
        </p:txBody>
      </p:sp>
      <p:sp>
        <p:nvSpPr>
          <p:cNvPr id="9" name="Content Placeholder 2">
            <a:extLst>
              <a:ext uri="{FF2B5EF4-FFF2-40B4-BE49-F238E27FC236}">
                <a16:creationId xmlns:a16="http://schemas.microsoft.com/office/drawing/2014/main" id="{ED92BA0C-2F6A-C118-4D3E-F1513F7A0E79}"/>
              </a:ext>
            </a:extLst>
          </p:cNvPr>
          <p:cNvSpPr txBox="1">
            <a:spLocks/>
          </p:cNvSpPr>
          <p:nvPr/>
        </p:nvSpPr>
        <p:spPr>
          <a:xfrm>
            <a:off x="2087880" y="2402466"/>
            <a:ext cx="4201200" cy="57678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400" dirty="0"/>
              <a:t>You will have to endure</a:t>
            </a:r>
          </a:p>
        </p:txBody>
      </p:sp>
      <p:pic>
        <p:nvPicPr>
          <p:cNvPr id="14338" name="Picture 2" descr="Rendered Image">
            <a:extLst>
              <a:ext uri="{FF2B5EF4-FFF2-40B4-BE49-F238E27FC236}">
                <a16:creationId xmlns:a16="http://schemas.microsoft.com/office/drawing/2014/main" id="{991A120E-807C-BE39-04F7-15A66BF3C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670" y="2935174"/>
            <a:ext cx="51244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video-to-gif output image]">
            <a:extLst>
              <a:ext uri="{FF2B5EF4-FFF2-40B4-BE49-F238E27FC236}">
                <a16:creationId xmlns:a16="http://schemas.microsoft.com/office/drawing/2014/main" id="{4BEC8E00-CF75-323C-8A79-7E6DE4D4CE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939" t="31608" r="16716" b="31593"/>
          <a:stretch/>
        </p:blipFill>
        <p:spPr bwMode="auto">
          <a:xfrm>
            <a:off x="1" y="407001"/>
            <a:ext cx="9182108" cy="402037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9 Things 'Starship Troopers' Totally Nailed About Today's Technology">
            <a:extLst>
              <a:ext uri="{FF2B5EF4-FFF2-40B4-BE49-F238E27FC236}">
                <a16:creationId xmlns:a16="http://schemas.microsoft.com/office/drawing/2014/main" id="{CF1E2169-0113-E056-D9B1-6E9DF4EE3D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0624"/>
          <a:stretch/>
        </p:blipFill>
        <p:spPr bwMode="auto">
          <a:xfrm>
            <a:off x="0" y="4446315"/>
            <a:ext cx="9182109" cy="11125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9 Things 'Starship Troopers' Totally Nailed About Today's Technology">
            <a:extLst>
              <a:ext uri="{FF2B5EF4-FFF2-40B4-BE49-F238E27FC236}">
                <a16:creationId xmlns:a16="http://schemas.microsoft.com/office/drawing/2014/main" id="{A4FBBA54-D4B7-D77C-9188-7519446CBC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006" b="82949"/>
          <a:stretch/>
        </p:blipFill>
        <p:spPr bwMode="auto">
          <a:xfrm>
            <a:off x="0" y="-9349"/>
            <a:ext cx="9182109" cy="57678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the first glitch gif i ever put together | Glitch gif, Vhs glitch, Overlays">
            <a:extLst>
              <a:ext uri="{FF2B5EF4-FFF2-40B4-BE49-F238E27FC236}">
                <a16:creationId xmlns:a16="http://schemas.microsoft.com/office/drawing/2014/main" id="{1F7DD714-7B02-F4BB-B46F-94947E6D5213}"/>
              </a:ext>
            </a:extLst>
          </p:cNvPr>
          <p:cNvPicPr>
            <a:picLocks noChangeAspect="1" noChangeArrowheads="1"/>
          </p:cNvPicPr>
          <p:nvPr/>
        </p:nvPicPr>
        <p:blipFill>
          <a:blip r:embed="rId6">
            <a:alphaModFix amt="20000"/>
            <a:extLst>
              <a:ext uri="{28A0092B-C50C-407E-A947-70E740481C1C}">
                <a14:useLocalDpi xmlns:a14="http://schemas.microsoft.com/office/drawing/2010/main" val="0"/>
              </a:ext>
            </a:extLst>
          </a:blip>
          <a:srcRect/>
          <a:stretch>
            <a:fillRect/>
          </a:stretch>
        </p:blipFill>
        <p:spPr bwMode="auto">
          <a:xfrm>
            <a:off x="1" y="0"/>
            <a:ext cx="9182108" cy="544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31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fade">
                                      <p:cBhvr>
                                        <p:cTn id="7" dur="5000"/>
                                        <p:tgtEl>
                                          <p:spTgt spid="19462"/>
                                        </p:tgtEl>
                                      </p:cBhvr>
                                    </p:animEffect>
                                  </p:childTnLst>
                                </p:cTn>
                              </p:par>
                            </p:childTnLst>
                          </p:cTn>
                        </p:par>
                        <p:par>
                          <p:cTn id="8" fill="hold">
                            <p:stCondLst>
                              <p:cond delay="50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458"/>
                                        </p:tgtEl>
                                        <p:attrNameLst>
                                          <p:attrName>style.visibility</p:attrName>
                                        </p:attrNameLst>
                                      </p:cBhvr>
                                      <p:to>
                                        <p:strVal val="visible"/>
                                      </p:to>
                                    </p:set>
                                    <p:anim calcmode="lin" valueType="num">
                                      <p:cBhvr additive="base">
                                        <p:cTn id="15" dur="500" fill="hold"/>
                                        <p:tgtEl>
                                          <p:spTgt spid="19458"/>
                                        </p:tgtEl>
                                        <p:attrNameLst>
                                          <p:attrName>ppt_x</p:attrName>
                                        </p:attrNameLst>
                                      </p:cBhvr>
                                      <p:tavLst>
                                        <p:tav tm="0">
                                          <p:val>
                                            <p:strVal val="#ppt_x"/>
                                          </p:val>
                                        </p:tav>
                                        <p:tav tm="100000">
                                          <p:val>
                                            <p:strVal val="#ppt_x"/>
                                          </p:val>
                                        </p:tav>
                                      </p:tavLst>
                                    </p:anim>
                                    <p:anim calcmode="lin" valueType="num">
                                      <p:cBhvr additive="base">
                                        <p:cTn id="16"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464"/>
                                        </p:tgtEl>
                                        <p:attrNameLst>
                                          <p:attrName>style.visibility</p:attrName>
                                        </p:attrNameLst>
                                      </p:cBhvr>
                                      <p:to>
                                        <p:strVal val="visible"/>
                                      </p:to>
                                    </p:set>
                                    <p:animEffect transition="in" filter="fade">
                                      <p:cBhvr>
                                        <p:cTn id="21" dur="4000"/>
                                        <p:tgtEl>
                                          <p:spTgt spid="19464"/>
                                        </p:tgtEl>
                                      </p:cBhvr>
                                    </p:animEffect>
                                  </p:childTnLst>
                                </p:cTn>
                              </p:par>
                              <p:par>
                                <p:cTn id="22" presetID="6" presetClass="emph" presetSubtype="0" fill="hold" nodeType="withEffect">
                                  <p:stCondLst>
                                    <p:cond delay="0"/>
                                  </p:stCondLst>
                                  <p:childTnLst>
                                    <p:animScale>
                                      <p:cBhvr>
                                        <p:cTn id="23" dur="8000" fill="hold"/>
                                        <p:tgtEl>
                                          <p:spTgt spid="19464"/>
                                        </p:tgtEl>
                                      </p:cBhvr>
                                      <p:by x="150000" y="150000"/>
                                    </p:animScale>
                                  </p:childTnLst>
                                </p:cTn>
                              </p:par>
                              <p:par>
                                <p:cTn id="24" presetID="42" presetClass="path" presetSubtype="0" accel="50000" decel="50000" fill="hold" nodeType="withEffect">
                                  <p:stCondLst>
                                    <p:cond delay="0"/>
                                  </p:stCondLst>
                                  <p:childTnLst>
                                    <p:animMotion origin="layout" path="M -3.33333E-6 -3.08642E-6 L 0.03802 0.06574 " pathEditMode="relative" rAng="0" ptsTypes="AA">
                                      <p:cBhvr>
                                        <p:cTn id="25" dur="8000" fill="hold"/>
                                        <p:tgtEl>
                                          <p:spTgt spid="19464"/>
                                        </p:tgtEl>
                                        <p:attrNameLst>
                                          <p:attrName>ppt_x</p:attrName>
                                          <p:attrName>ppt_y</p:attrName>
                                        </p:attrNameLst>
                                      </p:cBhvr>
                                      <p:rCtr x="1892" y="32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Workflow Suggestions</a:t>
            </a:r>
            <a:r>
              <a:rPr lang="en-GB" dirty="0"/>
              <a:t> within the Unity Engine.</a:t>
            </a:r>
          </a:p>
          <a:p>
            <a:pPr lvl="1"/>
            <a:r>
              <a:rPr lang="en-GB" dirty="0"/>
              <a:t>Unity Files and Version Control</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530340" y="540097"/>
            <a:ext cx="1927860" cy="461665"/>
          </a:xfrm>
          <a:prstGeom prst="rect">
            <a:avLst/>
          </a:prstGeom>
          <a:noFill/>
        </p:spPr>
        <p:txBody>
          <a:bodyPr wrap="square" rtlCol="0">
            <a:spAutoFit/>
          </a:bodyPr>
          <a:lstStyle/>
          <a:p>
            <a:pPr algn="ctr"/>
            <a:r>
              <a:rPr lang="en-GB" sz="2400" dirty="0">
                <a:solidFill>
                  <a:srgbClr val="C00000"/>
                </a:solidFill>
                <a:latin typeface="Rockwell" panose="02060603020205020403" pitchFamily="18" charset="0"/>
              </a:rPr>
              <a:t>Suggested</a:t>
            </a:r>
          </a:p>
        </p:txBody>
      </p:sp>
    </p:spTree>
    <p:extLst>
      <p:ext uri="{BB962C8B-B14F-4D97-AF65-F5344CB8AC3E}">
        <p14:creationId xmlns:p14="http://schemas.microsoft.com/office/powerpoint/2010/main" val="11839449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E278-8845-3B4C-90B8-21A5FC794C58}"/>
              </a:ext>
            </a:extLst>
          </p:cNvPr>
          <p:cNvSpPr>
            <a:spLocks noGrp="1"/>
          </p:cNvSpPr>
          <p:nvPr>
            <p:ph type="ctrTitle"/>
          </p:nvPr>
        </p:nvSpPr>
        <p:spPr/>
        <p:txBody>
          <a:bodyPr/>
          <a:lstStyle/>
          <a:p>
            <a:r>
              <a:rPr lang="en-US" dirty="0">
                <a:latin typeface="Rockwell" panose="02060603020205020403" pitchFamily="18" charset="0"/>
              </a:rPr>
              <a:t>COMS30043 </a:t>
            </a:r>
            <a:br>
              <a:rPr lang="en-US" dirty="0">
                <a:latin typeface="Rockwell" panose="02060603020205020403" pitchFamily="18" charset="0"/>
              </a:rPr>
            </a:br>
            <a:r>
              <a:rPr lang="en-US" sz="2800" dirty="0">
                <a:latin typeface="Rockwell" panose="02060603020205020403" pitchFamily="18" charset="0"/>
              </a:rPr>
              <a:t>Games Project</a:t>
            </a:r>
            <a:endParaRPr lang="en-US" dirty="0">
              <a:latin typeface="Rockwell" panose="02060603020205020403" pitchFamily="18" charset="0"/>
            </a:endParaRPr>
          </a:p>
        </p:txBody>
      </p:sp>
      <p:sp>
        <p:nvSpPr>
          <p:cNvPr id="3" name="Subtitle 2">
            <a:extLst>
              <a:ext uri="{FF2B5EF4-FFF2-40B4-BE49-F238E27FC236}">
                <a16:creationId xmlns:a16="http://schemas.microsoft.com/office/drawing/2014/main" id="{6DC789E3-A5E1-C740-883E-2A3C2FE5E750}"/>
              </a:ext>
            </a:extLst>
          </p:cNvPr>
          <p:cNvSpPr>
            <a:spLocks noGrp="1"/>
          </p:cNvSpPr>
          <p:nvPr>
            <p:ph type="subTitle" idx="1"/>
          </p:nvPr>
        </p:nvSpPr>
        <p:spPr/>
        <p:txBody>
          <a:bodyPr>
            <a:normAutofit/>
          </a:bodyPr>
          <a:lstStyle/>
          <a:p>
            <a:r>
              <a:rPr lang="en-US" sz="1000" dirty="0">
                <a:latin typeface="Rockwell" panose="02060603020205020403" pitchFamily="18" charset="0"/>
              </a:rPr>
              <a:t>This is only the tip of the Unity iceberg.</a:t>
            </a:r>
          </a:p>
          <a:p>
            <a:r>
              <a:rPr lang="en-US" sz="1000" dirty="0">
                <a:latin typeface="Rockwell" panose="02060603020205020403" pitchFamily="18" charset="0"/>
              </a:rPr>
              <a:t>Unity has a rich library of </a:t>
            </a:r>
            <a:r>
              <a:rPr lang="en-US" sz="1000" b="1" dirty="0">
                <a:latin typeface="Rockwell" panose="02060603020205020403" pitchFamily="18" charset="0"/>
              </a:rPr>
              <a:t>documentation! </a:t>
            </a:r>
            <a:r>
              <a:rPr lang="en-US" sz="1000" dirty="0">
                <a:latin typeface="Rockwell" panose="02060603020205020403" pitchFamily="18" charset="0"/>
              </a:rPr>
              <a:t>I highly endorse it has your guide.</a:t>
            </a:r>
          </a:p>
          <a:p>
            <a:r>
              <a:rPr lang="en-US" sz="1000" dirty="0">
                <a:latin typeface="Rockwell" panose="02060603020205020403" pitchFamily="18" charset="0"/>
              </a:rPr>
              <a:t>Please do not hesitate to approach me throughout the course of the Game Project </a:t>
            </a:r>
            <a:r>
              <a:rPr lang="en-US" sz="1000" dirty="0">
                <a:latin typeface="Rockwell" panose="02060603020205020403" pitchFamily="18" charset="0"/>
                <a:sym typeface="Wingdings" panose="05000000000000000000" pitchFamily="2" charset="2"/>
              </a:rPr>
              <a:t></a:t>
            </a:r>
          </a:p>
          <a:p>
            <a:endParaRPr lang="en-US" sz="1000" dirty="0">
              <a:latin typeface="Rockwell" panose="02060603020205020403" pitchFamily="18" charset="0"/>
              <a:sym typeface="Wingdings" panose="05000000000000000000" pitchFamily="2" charset="2"/>
            </a:endParaRPr>
          </a:p>
          <a:p>
            <a:r>
              <a:rPr lang="en-US" sz="1000" dirty="0">
                <a:latin typeface="Rockwell" panose="02060603020205020403" pitchFamily="18" charset="0"/>
                <a:sym typeface="Wingdings" panose="05000000000000000000" pitchFamily="2" charset="2"/>
              </a:rPr>
              <a:t>Jordan Taylor – xz18677@bristol.ac.uk</a:t>
            </a:r>
            <a:endParaRPr lang="en-US" sz="1000" dirty="0">
              <a:latin typeface="Rockwell" panose="02060603020205020403" pitchFamily="18" charset="0"/>
            </a:endParaRPr>
          </a:p>
        </p:txBody>
      </p:sp>
    </p:spTree>
    <p:extLst>
      <p:ext uri="{BB962C8B-B14F-4D97-AF65-F5344CB8AC3E}">
        <p14:creationId xmlns:p14="http://schemas.microsoft.com/office/powerpoint/2010/main" val="237735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b="1" dirty="0">
                <a:latin typeface="Rockwell" panose="02060603020205020403" pitchFamily="18" charset="0"/>
              </a:rPr>
              <a:t>Basics</a:t>
            </a:r>
            <a:r>
              <a:rPr lang="en-GB" dirty="0">
                <a:latin typeface="Rockwell" panose="02060603020205020403" pitchFamily="18" charset="0"/>
              </a:rPr>
              <a:t> of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a:t>
            </a:r>
          </a:p>
        </p:txBody>
      </p:sp>
      <p:sp>
        <p:nvSpPr>
          <p:cNvPr id="5" name="TextBox 4">
            <a:extLst>
              <a:ext uri="{FF2B5EF4-FFF2-40B4-BE49-F238E27FC236}">
                <a16:creationId xmlns:a16="http://schemas.microsoft.com/office/drawing/2014/main" id="{D48D10BB-E397-CD4B-2A94-76AD53E4C15D}"/>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135194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84024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r>
              <a:rPr lang="en-GB" sz="1400" dirty="0"/>
              <a:t> </a:t>
            </a:r>
          </a:p>
          <a:p>
            <a:pPr marL="342900" lvl="1" indent="0">
              <a:buNone/>
            </a:pPr>
            <a:endParaRPr lang="en-GB" sz="1400" dirty="0"/>
          </a:p>
          <a:p>
            <a:pPr lvl="1"/>
            <a:endParaRPr lang="en-GB" sz="1400" dirty="0"/>
          </a:p>
          <a:p>
            <a:pPr marL="342900" lvl="1" indent="0">
              <a:buFont typeface="Arial" panose="020B0604020202020204" pitchFamily="34" charset="0"/>
              <a:buNone/>
            </a:pPr>
            <a:endParaRPr lang="en-GB" sz="1400" dirty="0"/>
          </a:p>
          <a:p>
            <a:pPr lvl="1"/>
            <a:endParaRPr lang="en-GB" sz="1400" dirty="0"/>
          </a:p>
          <a:p>
            <a:endParaRPr lang="en-GB" sz="1400" dirty="0"/>
          </a:p>
        </p:txBody>
      </p:sp>
      <p:pic>
        <p:nvPicPr>
          <p:cNvPr id="8" name="Picture 7">
            <a:extLst>
              <a:ext uri="{FF2B5EF4-FFF2-40B4-BE49-F238E27FC236}">
                <a16:creationId xmlns:a16="http://schemas.microsoft.com/office/drawing/2014/main" id="{BC5F29CD-7824-E4EF-8AA6-F1B023A8D3E2}"/>
              </a:ext>
            </a:extLst>
          </p:cNvPr>
          <p:cNvPicPr>
            <a:picLocks noChangeAspect="1"/>
          </p:cNvPicPr>
          <p:nvPr/>
        </p:nvPicPr>
        <p:blipFill>
          <a:blip r:embed="rId2"/>
          <a:stretch>
            <a:fillRect/>
          </a:stretch>
        </p:blipFill>
        <p:spPr>
          <a:xfrm>
            <a:off x="4676776" y="1137914"/>
            <a:ext cx="3781424" cy="3437658"/>
          </a:xfrm>
          <a:prstGeom prst="rect">
            <a:avLst/>
          </a:prstGeom>
        </p:spPr>
      </p:pic>
    </p:spTree>
    <p:extLst>
      <p:ext uri="{BB962C8B-B14F-4D97-AF65-F5344CB8AC3E}">
        <p14:creationId xmlns:p14="http://schemas.microsoft.com/office/powerpoint/2010/main" val="3634536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p>
          <a:p>
            <a:pPr marL="685800" lvl="1" indent="-342900">
              <a:buFont typeface="+mj-lt"/>
              <a:buAutoNum type="arabicPeriod"/>
            </a:pPr>
            <a:r>
              <a:rPr lang="en-GB" sz="1400" dirty="0"/>
              <a:t>Download the Unity Hub (This lets you manage multiple Unity installations)</a:t>
            </a:r>
          </a:p>
          <a:p>
            <a:pPr marL="342900" lvl="1" indent="0">
              <a:buNone/>
            </a:pPr>
            <a:endParaRPr lang="en-GB" dirty="0"/>
          </a:p>
          <a:p>
            <a:pPr lvl="1"/>
            <a:endParaRPr lang="en-GB" dirty="0"/>
          </a:p>
          <a:p>
            <a:pPr marL="342900" lvl="1" indent="0">
              <a:buFont typeface="Arial" panose="020B0604020202020204" pitchFamily="34" charset="0"/>
              <a:buNone/>
            </a:pPr>
            <a:endParaRPr lang="en-GB" dirty="0"/>
          </a:p>
          <a:p>
            <a:pPr lvl="1"/>
            <a:endParaRPr lang="en-GB" dirty="0"/>
          </a:p>
          <a:p>
            <a:endParaRPr lang="en-GB" dirty="0"/>
          </a:p>
        </p:txBody>
      </p:sp>
      <p:pic>
        <p:nvPicPr>
          <p:cNvPr id="8" name="Picture 7">
            <a:extLst>
              <a:ext uri="{FF2B5EF4-FFF2-40B4-BE49-F238E27FC236}">
                <a16:creationId xmlns:a16="http://schemas.microsoft.com/office/drawing/2014/main" id="{BC5F29CD-7824-E4EF-8AA6-F1B023A8D3E2}"/>
              </a:ext>
            </a:extLst>
          </p:cNvPr>
          <p:cNvPicPr>
            <a:picLocks noChangeAspect="1"/>
          </p:cNvPicPr>
          <p:nvPr/>
        </p:nvPicPr>
        <p:blipFill>
          <a:blip r:embed="rId2"/>
          <a:stretch>
            <a:fillRect/>
          </a:stretch>
        </p:blipFill>
        <p:spPr>
          <a:xfrm>
            <a:off x="4676776" y="1137914"/>
            <a:ext cx="3781424" cy="3437658"/>
          </a:xfrm>
          <a:prstGeom prst="rect">
            <a:avLst/>
          </a:prstGeom>
        </p:spPr>
      </p:pic>
      <p:cxnSp>
        <p:nvCxnSpPr>
          <p:cNvPr id="7" name="Straight Arrow Connector 6">
            <a:extLst>
              <a:ext uri="{FF2B5EF4-FFF2-40B4-BE49-F238E27FC236}">
                <a16:creationId xmlns:a16="http://schemas.microsoft.com/office/drawing/2014/main" id="{92FEDBFB-BA08-45E3-38DF-65C43D5268CE}"/>
              </a:ext>
            </a:extLst>
          </p:cNvPr>
          <p:cNvCxnSpPr>
            <a:cxnSpLocks/>
          </p:cNvCxnSpPr>
          <p:nvPr/>
        </p:nvCxnSpPr>
        <p:spPr>
          <a:xfrm>
            <a:off x="3779520" y="4175760"/>
            <a:ext cx="10896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54E9EBA-4F5D-136E-76F0-39A7CC20E399}"/>
              </a:ext>
            </a:extLst>
          </p:cNvPr>
          <p:cNvSpPr/>
          <p:nvPr/>
        </p:nvSpPr>
        <p:spPr>
          <a:xfrm>
            <a:off x="4869180" y="3878580"/>
            <a:ext cx="1104900" cy="693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6360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p>
          <a:p>
            <a:pPr marL="685800" lvl="1" indent="-342900">
              <a:buFont typeface="+mj-lt"/>
              <a:buAutoNum type="arabicPeriod"/>
            </a:pPr>
            <a:r>
              <a:rPr lang="en-GB" sz="1400" dirty="0"/>
              <a:t>Download the Unity Hub (This lets you manage multiple Unity installations)</a:t>
            </a:r>
          </a:p>
          <a:p>
            <a:pPr marL="685800" lvl="1" indent="-342900">
              <a:buFont typeface="+mj-lt"/>
              <a:buAutoNum type="arabicPeriod"/>
            </a:pPr>
            <a:r>
              <a:rPr lang="en-GB" sz="1400" dirty="0"/>
              <a:t>Add the most recent stable build of Unity (it is recommended to avoid beta or alpha builds). As of January 2023, this is </a:t>
            </a:r>
            <a:r>
              <a:rPr lang="en-GB" sz="1400" i="1" dirty="0"/>
              <a:t>Unity 2022.1.23f1. </a:t>
            </a:r>
            <a:r>
              <a:rPr lang="en-GB" sz="1400" b="1" dirty="0"/>
              <a:t>Ensure all team members install the same version of Unity!</a:t>
            </a:r>
          </a:p>
          <a:p>
            <a:pPr marL="342900" lvl="1" indent="0">
              <a:buNone/>
            </a:pPr>
            <a:endParaRPr lang="en-GB" dirty="0"/>
          </a:p>
          <a:p>
            <a:pPr lvl="1"/>
            <a:endParaRPr lang="en-GB" dirty="0"/>
          </a:p>
          <a:p>
            <a:pPr marL="342900" lvl="1" indent="0">
              <a:buFont typeface="Arial" panose="020B0604020202020204" pitchFamily="34" charset="0"/>
              <a:buNone/>
            </a:pPr>
            <a:endParaRPr lang="en-GB" dirty="0"/>
          </a:p>
          <a:p>
            <a:pPr lvl="1"/>
            <a:endParaRPr lang="en-GB" dirty="0"/>
          </a:p>
          <a:p>
            <a:endParaRPr lang="en-GB" dirty="0"/>
          </a:p>
        </p:txBody>
      </p:sp>
      <p:pic>
        <p:nvPicPr>
          <p:cNvPr id="12" name="Picture 11">
            <a:extLst>
              <a:ext uri="{FF2B5EF4-FFF2-40B4-BE49-F238E27FC236}">
                <a16:creationId xmlns:a16="http://schemas.microsoft.com/office/drawing/2014/main" id="{41104295-8963-3CB7-C340-3FD50C76E09B}"/>
              </a:ext>
            </a:extLst>
          </p:cNvPr>
          <p:cNvPicPr>
            <a:picLocks noChangeAspect="1"/>
          </p:cNvPicPr>
          <p:nvPr/>
        </p:nvPicPr>
        <p:blipFill>
          <a:blip r:embed="rId2"/>
          <a:stretch>
            <a:fillRect/>
          </a:stretch>
        </p:blipFill>
        <p:spPr>
          <a:xfrm>
            <a:off x="5545469" y="1076217"/>
            <a:ext cx="2695426" cy="1698338"/>
          </a:xfrm>
          <a:prstGeom prst="rect">
            <a:avLst/>
          </a:prstGeom>
        </p:spPr>
      </p:pic>
      <p:pic>
        <p:nvPicPr>
          <p:cNvPr id="14" name="Picture 13">
            <a:extLst>
              <a:ext uri="{FF2B5EF4-FFF2-40B4-BE49-F238E27FC236}">
                <a16:creationId xmlns:a16="http://schemas.microsoft.com/office/drawing/2014/main" id="{684B397E-B567-99F0-C2E3-43F7932D42F6}"/>
              </a:ext>
            </a:extLst>
          </p:cNvPr>
          <p:cNvPicPr>
            <a:picLocks noChangeAspect="1"/>
          </p:cNvPicPr>
          <p:nvPr/>
        </p:nvPicPr>
        <p:blipFill>
          <a:blip r:embed="rId3"/>
          <a:stretch>
            <a:fillRect/>
          </a:stretch>
        </p:blipFill>
        <p:spPr>
          <a:xfrm>
            <a:off x="5545469" y="2857244"/>
            <a:ext cx="2718286" cy="1706572"/>
          </a:xfrm>
          <a:prstGeom prst="rect">
            <a:avLst/>
          </a:prstGeom>
        </p:spPr>
      </p:pic>
      <p:cxnSp>
        <p:nvCxnSpPr>
          <p:cNvPr id="15" name="Straight Arrow Connector 14">
            <a:extLst>
              <a:ext uri="{FF2B5EF4-FFF2-40B4-BE49-F238E27FC236}">
                <a16:creationId xmlns:a16="http://schemas.microsoft.com/office/drawing/2014/main" id="{CD66BD3E-9033-6834-1010-683D4B655B5B}"/>
              </a:ext>
            </a:extLst>
          </p:cNvPr>
          <p:cNvCxnSpPr>
            <a:cxnSpLocks/>
          </p:cNvCxnSpPr>
          <p:nvPr/>
        </p:nvCxnSpPr>
        <p:spPr>
          <a:xfrm flipH="1">
            <a:off x="8147685" y="1485900"/>
            <a:ext cx="5512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7419B71-44AA-75F4-5083-5A952952D363}"/>
              </a:ext>
            </a:extLst>
          </p:cNvPr>
          <p:cNvSpPr/>
          <p:nvPr/>
        </p:nvSpPr>
        <p:spPr>
          <a:xfrm>
            <a:off x="7795260" y="1419812"/>
            <a:ext cx="342900" cy="114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CD0C0A98-4558-0D56-F634-A6254FBBC147}"/>
              </a:ext>
            </a:extLst>
          </p:cNvPr>
          <p:cNvCxnSpPr>
            <a:cxnSpLocks/>
          </p:cNvCxnSpPr>
          <p:nvPr/>
        </p:nvCxnSpPr>
        <p:spPr>
          <a:xfrm flipH="1">
            <a:off x="6918960" y="3709987"/>
            <a:ext cx="15392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1DA1BC3-9C03-40CF-18DC-751B102D91AE}"/>
              </a:ext>
            </a:extLst>
          </p:cNvPr>
          <p:cNvSpPr/>
          <p:nvPr/>
        </p:nvSpPr>
        <p:spPr>
          <a:xfrm>
            <a:off x="6037896" y="3653424"/>
            <a:ext cx="610553" cy="114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8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p>
          <a:p>
            <a:pPr marL="685800" lvl="1" indent="-342900">
              <a:buFont typeface="+mj-lt"/>
              <a:buAutoNum type="arabicPeriod"/>
            </a:pPr>
            <a:r>
              <a:rPr lang="en-GB" sz="1400" dirty="0"/>
              <a:t>Download the Unity Hub (This lets you manage multiple Unity installations)</a:t>
            </a:r>
          </a:p>
          <a:p>
            <a:pPr marL="685800" lvl="1" indent="-342900">
              <a:buFont typeface="+mj-lt"/>
              <a:buAutoNum type="arabicPeriod"/>
            </a:pPr>
            <a:r>
              <a:rPr lang="en-GB" sz="1400" dirty="0"/>
              <a:t>Add the most recent stable build of Unity (it is recommended to avoid beta or alpha builds). As of January 2023, this is </a:t>
            </a:r>
            <a:r>
              <a:rPr lang="en-GB" sz="1400" i="1" dirty="0"/>
              <a:t>Unity 2022.1.23f1. </a:t>
            </a:r>
            <a:r>
              <a:rPr lang="en-GB" sz="1400" b="1" dirty="0"/>
              <a:t>Ensure all team members install the same version of Unity!</a:t>
            </a:r>
          </a:p>
          <a:p>
            <a:pPr marL="685800" lvl="1" indent="-342900">
              <a:buFont typeface="+mj-lt"/>
              <a:buAutoNum type="arabicPeriod"/>
            </a:pPr>
            <a:r>
              <a:rPr lang="en-GB" sz="1400" dirty="0"/>
              <a:t>Select relevant modules to add to your Unity installation. Windows, Mac, Linux, and WebGL build support are recommended. </a:t>
            </a:r>
          </a:p>
          <a:p>
            <a:pPr marL="685800" lvl="1" indent="-342900">
              <a:buFont typeface="+mj-lt"/>
              <a:buAutoNum type="arabicPeriod"/>
            </a:pPr>
            <a:endParaRPr lang="en-GB" sz="1400" b="1" dirty="0"/>
          </a:p>
          <a:p>
            <a:pPr marL="685800" lvl="1" indent="-342900">
              <a:buFont typeface="+mj-lt"/>
              <a:buAutoNum type="arabicPeriod"/>
            </a:pPr>
            <a:endParaRPr lang="en-GB" sz="1400" dirty="0"/>
          </a:p>
          <a:p>
            <a:pPr marL="342900" lvl="1" indent="0">
              <a:buNone/>
            </a:pPr>
            <a:endParaRPr lang="en-GB" dirty="0"/>
          </a:p>
          <a:p>
            <a:pPr lvl="1"/>
            <a:endParaRPr lang="en-GB" dirty="0"/>
          </a:p>
          <a:p>
            <a:pPr marL="342900" lvl="1" indent="0">
              <a:buFont typeface="Arial" panose="020B0604020202020204" pitchFamily="34" charset="0"/>
              <a:buNone/>
            </a:pPr>
            <a:endParaRPr lang="en-GB" dirty="0"/>
          </a:p>
          <a:p>
            <a:pPr lvl="1"/>
            <a:endParaRPr lang="en-GB" dirty="0"/>
          </a:p>
          <a:p>
            <a:endParaRPr lang="en-GB" dirty="0"/>
          </a:p>
        </p:txBody>
      </p:sp>
      <p:pic>
        <p:nvPicPr>
          <p:cNvPr id="7" name="Picture 6">
            <a:extLst>
              <a:ext uri="{FF2B5EF4-FFF2-40B4-BE49-F238E27FC236}">
                <a16:creationId xmlns:a16="http://schemas.microsoft.com/office/drawing/2014/main" id="{B33E931D-1EB9-E010-9C8F-1F98BFEF837F}"/>
              </a:ext>
            </a:extLst>
          </p:cNvPr>
          <p:cNvPicPr>
            <a:picLocks noChangeAspect="1"/>
          </p:cNvPicPr>
          <p:nvPr/>
        </p:nvPicPr>
        <p:blipFill>
          <a:blip r:embed="rId2"/>
          <a:stretch>
            <a:fillRect/>
          </a:stretch>
        </p:blipFill>
        <p:spPr>
          <a:xfrm>
            <a:off x="5165237" y="1268015"/>
            <a:ext cx="3209143" cy="2304420"/>
          </a:xfrm>
          <a:prstGeom prst="rect">
            <a:avLst/>
          </a:prstGeom>
        </p:spPr>
      </p:pic>
    </p:spTree>
    <p:extLst>
      <p:ext uri="{BB962C8B-B14F-4D97-AF65-F5344CB8AC3E}">
        <p14:creationId xmlns:p14="http://schemas.microsoft.com/office/powerpoint/2010/main" val="2652427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p>
          <a:p>
            <a:pPr marL="685800" lvl="1" indent="-342900">
              <a:buFont typeface="+mj-lt"/>
              <a:buAutoNum type="arabicPeriod"/>
            </a:pPr>
            <a:r>
              <a:rPr lang="en-GB" sz="1400" dirty="0"/>
              <a:t>Download the Unity Hub (This lets you manage multiple Unity installations)</a:t>
            </a:r>
          </a:p>
          <a:p>
            <a:pPr marL="685800" lvl="1" indent="-342900">
              <a:buFont typeface="+mj-lt"/>
              <a:buAutoNum type="arabicPeriod"/>
            </a:pPr>
            <a:r>
              <a:rPr lang="en-GB" sz="1400" dirty="0"/>
              <a:t>Add the most recent stable build of Unity (it is recommended to avoid beta or alpha builds). As of January 2023, this is </a:t>
            </a:r>
            <a:r>
              <a:rPr lang="en-GB" sz="1400" i="1" dirty="0"/>
              <a:t>Unity 2022.1.23f1. </a:t>
            </a:r>
            <a:r>
              <a:rPr lang="en-GB" sz="1400" b="1" dirty="0"/>
              <a:t>Ensure all team members install the same version of Unity!</a:t>
            </a:r>
          </a:p>
          <a:p>
            <a:pPr marL="685800" lvl="1" indent="-342900">
              <a:buFont typeface="+mj-lt"/>
              <a:buAutoNum type="arabicPeriod"/>
            </a:pPr>
            <a:r>
              <a:rPr lang="en-GB" sz="1400" dirty="0"/>
              <a:t>Select relevant modules to add to your Unity installation. Windows, Mac, Linux, and WebGL build support are recommended. </a:t>
            </a:r>
          </a:p>
          <a:p>
            <a:pPr marL="685800" lvl="1" indent="-342900">
              <a:buFont typeface="+mj-lt"/>
              <a:buAutoNum type="arabicPeriod"/>
            </a:pPr>
            <a:endParaRPr lang="en-GB" sz="1400" b="1" dirty="0"/>
          </a:p>
          <a:p>
            <a:pPr marL="685800" lvl="1" indent="-342900">
              <a:buFont typeface="+mj-lt"/>
              <a:buAutoNum type="arabicPeriod"/>
            </a:pPr>
            <a:endParaRPr lang="en-GB" sz="1400" dirty="0"/>
          </a:p>
          <a:p>
            <a:pPr marL="342900" lvl="1" indent="0">
              <a:buNone/>
            </a:pPr>
            <a:endParaRPr lang="en-GB" dirty="0"/>
          </a:p>
          <a:p>
            <a:pPr lvl="1"/>
            <a:endParaRPr lang="en-GB" dirty="0"/>
          </a:p>
          <a:p>
            <a:pPr marL="342900" lvl="1" indent="0">
              <a:buFont typeface="Arial" panose="020B0604020202020204" pitchFamily="34" charset="0"/>
              <a:buNone/>
            </a:pPr>
            <a:endParaRPr lang="en-GB" dirty="0"/>
          </a:p>
          <a:p>
            <a:pPr lvl="1"/>
            <a:endParaRPr lang="en-GB" dirty="0"/>
          </a:p>
          <a:p>
            <a:endParaRPr lang="en-GB" dirty="0"/>
          </a:p>
        </p:txBody>
      </p:sp>
      <p:pic>
        <p:nvPicPr>
          <p:cNvPr id="7" name="Picture 6">
            <a:extLst>
              <a:ext uri="{FF2B5EF4-FFF2-40B4-BE49-F238E27FC236}">
                <a16:creationId xmlns:a16="http://schemas.microsoft.com/office/drawing/2014/main" id="{B33E931D-1EB9-E010-9C8F-1F98BFEF837F}"/>
              </a:ext>
            </a:extLst>
          </p:cNvPr>
          <p:cNvPicPr>
            <a:picLocks noChangeAspect="1"/>
          </p:cNvPicPr>
          <p:nvPr/>
        </p:nvPicPr>
        <p:blipFill>
          <a:blip r:embed="rId2"/>
          <a:stretch>
            <a:fillRect/>
          </a:stretch>
        </p:blipFill>
        <p:spPr>
          <a:xfrm>
            <a:off x="5165237" y="1268015"/>
            <a:ext cx="3209143" cy="2304420"/>
          </a:xfrm>
          <a:prstGeom prst="rect">
            <a:avLst/>
          </a:prstGeom>
        </p:spPr>
      </p:pic>
    </p:spTree>
    <p:extLst>
      <p:ext uri="{BB962C8B-B14F-4D97-AF65-F5344CB8AC3E}">
        <p14:creationId xmlns:p14="http://schemas.microsoft.com/office/powerpoint/2010/main" val="2803091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Unity doesn’t play nice with all IDEs. Unity directly supports the following IDEs:</a:t>
            </a:r>
          </a:p>
          <a:p>
            <a:pPr lvl="1"/>
            <a:r>
              <a:rPr lang="en-GB" sz="1400" dirty="0"/>
              <a:t>Visual Studio Professional/Community</a:t>
            </a:r>
          </a:p>
          <a:p>
            <a:pPr lvl="1"/>
            <a:r>
              <a:rPr lang="en-GB" sz="1400" dirty="0"/>
              <a:t>Visual Studio Code</a:t>
            </a:r>
          </a:p>
          <a:p>
            <a:pPr lvl="1"/>
            <a:r>
              <a:rPr lang="en-GB" sz="1400" dirty="0" err="1"/>
              <a:t>Jetbrains</a:t>
            </a:r>
            <a:r>
              <a:rPr lang="en-GB" sz="1400" dirty="0"/>
              <a:t> Rider</a:t>
            </a:r>
          </a:p>
          <a:p>
            <a:pPr lvl="1"/>
            <a:endParaRPr lang="en-GB" sz="1400" dirty="0"/>
          </a:p>
          <a:p>
            <a:pPr marL="342900" lvl="1" indent="0">
              <a:buNone/>
            </a:pPr>
            <a:endParaRPr lang="en-GB" sz="1400" dirty="0"/>
          </a:p>
        </p:txBody>
      </p:sp>
      <p:pic>
        <p:nvPicPr>
          <p:cNvPr id="8" name="Picture 4" descr="Visual Studio Code full logo transparent PNG - StickPNG">
            <a:extLst>
              <a:ext uri="{FF2B5EF4-FFF2-40B4-BE49-F238E27FC236}">
                <a16:creationId xmlns:a16="http://schemas.microsoft.com/office/drawing/2014/main" id="{B813F347-3599-B07D-0A3F-4F55292E3C5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240877" y="1447800"/>
            <a:ext cx="1676303" cy="859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icrosoft launches Visual Studio Online public preview and ML.NET 1.4 |  VentureBeat">
            <a:extLst>
              <a:ext uri="{FF2B5EF4-FFF2-40B4-BE49-F238E27FC236}">
                <a16:creationId xmlns:a16="http://schemas.microsoft.com/office/drawing/2014/main" id="{9FA7D2BF-C75D-5BE9-9D53-6B110C83825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07040" y="2480424"/>
            <a:ext cx="1422360" cy="711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y IDE for .NET Development | JetBrains Rider - YouTube">
            <a:extLst>
              <a:ext uri="{FF2B5EF4-FFF2-40B4-BE49-F238E27FC236}">
                <a16:creationId xmlns:a16="http://schemas.microsoft.com/office/drawing/2014/main" id="{ACA01335-113D-670F-9FBC-35363F2FBCBB}"/>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79028" y="2552472"/>
            <a:ext cx="1338540" cy="75292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Vim Dishwash Bar, 125g [Pack of 12] : Amazon.in: Health &amp; Personal Care">
            <a:extLst>
              <a:ext uri="{FF2B5EF4-FFF2-40B4-BE49-F238E27FC236}">
                <a16:creationId xmlns:a16="http://schemas.microsoft.com/office/drawing/2014/main" id="{08EC1EE9-C71B-3D05-B00D-AE732C441C6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36968" y="3305401"/>
            <a:ext cx="1242060" cy="124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09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When you install Unity on Windows and macOS, by default Unity also installs </a:t>
            </a:r>
            <a:r>
              <a:rPr lang="en-GB" sz="1400" b="1" dirty="0"/>
              <a:t>Visual Studio. </a:t>
            </a:r>
            <a:r>
              <a:rPr lang="en-GB" sz="1400" dirty="0"/>
              <a:t>You can choose to exclude it when you select which modules to download and install.</a:t>
            </a:r>
          </a:p>
          <a:p>
            <a:pPr marL="342900" lvl="1" indent="0">
              <a:buNone/>
            </a:pPr>
            <a:endParaRPr lang="en-GB" sz="1400" dirty="0"/>
          </a:p>
          <a:p>
            <a:pPr marL="342900" lvl="1" indent="0">
              <a:buNone/>
            </a:pPr>
            <a:r>
              <a:rPr lang="en-GB" sz="1400" dirty="0"/>
              <a:t>Visual Studio, despite not being a particularly lightweight application, tends to work rather well ‘out the box’, managing required Unity dependencies and packages automatically.</a:t>
            </a:r>
          </a:p>
          <a:p>
            <a:pPr marL="342900" lvl="1" indent="0">
              <a:buNone/>
            </a:pPr>
            <a:endParaRPr lang="en-GB" sz="1400" dirty="0"/>
          </a:p>
          <a:p>
            <a:pPr marL="342900" lvl="1" indent="0">
              <a:buNone/>
            </a:pPr>
            <a:endParaRPr lang="en-GB" sz="1400" dirty="0"/>
          </a:p>
        </p:txBody>
      </p:sp>
      <p:pic>
        <p:nvPicPr>
          <p:cNvPr id="4098" name="Picture 2" descr="Microsoft launches Visual Studio Online public preview and ML.NET 1.4 |  VentureBeat">
            <a:extLst>
              <a:ext uri="{FF2B5EF4-FFF2-40B4-BE49-F238E27FC236}">
                <a16:creationId xmlns:a16="http://schemas.microsoft.com/office/drawing/2014/main" id="{CC591C00-6E41-16A7-0898-A03652C83ED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565180" y="1385887"/>
            <a:ext cx="3055620" cy="152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317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2179-08CD-4B0C-E12A-5120E911D6E2}"/>
              </a:ext>
            </a:extLst>
          </p:cNvPr>
          <p:cNvSpPr>
            <a:spLocks noGrp="1"/>
          </p:cNvSpPr>
          <p:nvPr>
            <p:ph type="title"/>
          </p:nvPr>
        </p:nvSpPr>
        <p:spPr/>
        <p:txBody>
          <a:bodyPr/>
          <a:lstStyle/>
          <a:p>
            <a:r>
              <a:rPr lang="en-GB" dirty="0">
                <a:latin typeface="Rockwell" panose="02060603020205020403" pitchFamily="18" charset="0"/>
              </a:rPr>
              <a:t>Preamble</a:t>
            </a:r>
          </a:p>
        </p:txBody>
      </p:sp>
      <p:sp>
        <p:nvSpPr>
          <p:cNvPr id="3" name="Content Placeholder 2">
            <a:extLst>
              <a:ext uri="{FF2B5EF4-FFF2-40B4-BE49-F238E27FC236}">
                <a16:creationId xmlns:a16="http://schemas.microsoft.com/office/drawing/2014/main" id="{FB190356-5CBB-FE6E-8855-1D7F4424D253}"/>
              </a:ext>
            </a:extLst>
          </p:cNvPr>
          <p:cNvSpPr>
            <a:spLocks noGrp="1"/>
          </p:cNvSpPr>
          <p:nvPr>
            <p:ph idx="1"/>
          </p:nvPr>
        </p:nvSpPr>
        <p:spPr/>
        <p:txBody>
          <a:bodyPr>
            <a:normAutofit/>
          </a:bodyPr>
          <a:lstStyle/>
          <a:p>
            <a:pPr marL="0" indent="0">
              <a:buNone/>
            </a:pPr>
            <a:r>
              <a:rPr lang="en-GB" sz="1600" dirty="0"/>
              <a:t>Sections shall be broken up into what is deemed </a:t>
            </a:r>
            <a:r>
              <a:rPr lang="en-GB" sz="1600" dirty="0">
                <a:solidFill>
                  <a:srgbClr val="00B050"/>
                </a:solidFill>
                <a:latin typeface="Rockwell" panose="02060603020205020403" pitchFamily="18" charset="0"/>
              </a:rPr>
              <a:t>Essential</a:t>
            </a:r>
            <a:r>
              <a:rPr lang="en-GB" sz="1400" dirty="0">
                <a:solidFill>
                  <a:srgbClr val="00B050"/>
                </a:solidFill>
                <a:latin typeface="Rockwell" panose="02060603020205020403" pitchFamily="18" charset="0"/>
              </a:rPr>
              <a:t>, </a:t>
            </a:r>
            <a:r>
              <a:rPr lang="en-GB" sz="1600" dirty="0">
                <a:solidFill>
                  <a:srgbClr val="FFC000"/>
                </a:solidFill>
                <a:latin typeface="Rockwell" panose="02060603020205020403" pitchFamily="18" charset="0"/>
              </a:rPr>
              <a:t>Conditional</a:t>
            </a:r>
            <a:r>
              <a:rPr lang="en-GB" sz="1400" dirty="0">
                <a:solidFill>
                  <a:srgbClr val="FFC000"/>
                </a:solidFill>
                <a:latin typeface="Rockwell" panose="02060603020205020403" pitchFamily="18" charset="0"/>
              </a:rPr>
              <a:t>, </a:t>
            </a:r>
            <a:r>
              <a:rPr lang="en-GB" sz="1400" dirty="0">
                <a:latin typeface="+mn-lt"/>
              </a:rPr>
              <a:t>and</a:t>
            </a:r>
            <a:r>
              <a:rPr lang="en-GB" sz="1400" dirty="0">
                <a:solidFill>
                  <a:srgbClr val="FFC000"/>
                </a:solidFill>
                <a:latin typeface="Rockwell" panose="02060603020205020403" pitchFamily="18" charset="0"/>
              </a:rPr>
              <a:t> </a:t>
            </a:r>
            <a:r>
              <a:rPr lang="en-GB" sz="1600" dirty="0">
                <a:solidFill>
                  <a:srgbClr val="C00000"/>
                </a:solidFill>
                <a:latin typeface="Rockwell" panose="02060603020205020403" pitchFamily="18" charset="0"/>
              </a:rPr>
              <a:t>Suggested</a:t>
            </a:r>
            <a:r>
              <a:rPr lang="en-GB" sz="1400" dirty="0">
                <a:solidFill>
                  <a:srgbClr val="C00000"/>
                </a:solidFill>
                <a:latin typeface="Rockwell" panose="02060603020205020403" pitchFamily="18" charset="0"/>
              </a:rPr>
              <a:t> </a:t>
            </a:r>
            <a:r>
              <a:rPr lang="en-GB" sz="1600" dirty="0">
                <a:latin typeface="+mn-lt"/>
              </a:rPr>
              <a:t>knowledge</a:t>
            </a:r>
            <a:r>
              <a:rPr lang="en-GB" sz="1400" dirty="0">
                <a:latin typeface="Rockwell" panose="02060603020205020403" pitchFamily="18" charset="0"/>
              </a:rPr>
              <a:t>.</a:t>
            </a:r>
          </a:p>
          <a:p>
            <a:pPr marL="0" indent="0">
              <a:buNone/>
            </a:pPr>
            <a:r>
              <a:rPr lang="en-GB" sz="1600" dirty="0">
                <a:latin typeface="+mn-lt"/>
              </a:rPr>
              <a:t>This presentation is designed to be a reference point! You don’t need to take in all the content in-person!</a:t>
            </a:r>
            <a:endParaRPr lang="en-GB" sz="1600" dirty="0">
              <a:latin typeface="Rockwell" panose="02060603020205020403" pitchFamily="18" charset="0"/>
            </a:endParaRPr>
          </a:p>
          <a:p>
            <a:pPr marL="0" indent="0">
              <a:buNone/>
            </a:pPr>
            <a:endParaRPr lang="en-GB" sz="1800" dirty="0"/>
          </a:p>
          <a:p>
            <a:pPr marL="0" indent="0">
              <a:buNone/>
            </a:pPr>
            <a:r>
              <a:rPr lang="en-GB" sz="800" dirty="0"/>
              <a:t>Figures, images, and diagrams are derived from the source code of the following projects:</a:t>
            </a:r>
          </a:p>
          <a:p>
            <a:r>
              <a:rPr lang="en-GB" sz="700" dirty="0"/>
              <a:t>Insane Ian (</a:t>
            </a:r>
            <a:r>
              <a:rPr lang="en-GB" sz="700" dirty="0" err="1"/>
              <a:t>UoB</a:t>
            </a:r>
            <a:r>
              <a:rPr lang="en-GB" sz="700" dirty="0"/>
              <a:t> 2021 Games Project)</a:t>
            </a:r>
          </a:p>
          <a:p>
            <a:r>
              <a:rPr lang="en-GB" sz="700" dirty="0"/>
              <a:t>Commodore Mandeville: Revenge of The Martians</a:t>
            </a:r>
          </a:p>
          <a:p>
            <a:r>
              <a:rPr lang="en-GB" sz="700" dirty="0"/>
              <a:t>Space Quest: 2099</a:t>
            </a:r>
          </a:p>
          <a:p>
            <a:r>
              <a:rPr lang="en-GB" sz="700" dirty="0"/>
              <a:t>They Came First</a:t>
            </a:r>
          </a:p>
          <a:p>
            <a:pPr marL="0" indent="0">
              <a:buNone/>
            </a:pPr>
            <a:r>
              <a:rPr lang="en-GB" sz="700" dirty="0"/>
              <a:t>Rights to the projects and their assets are wholly owned by Jordan Taylor and may be distributed freely for educational purposes. Links in references.</a:t>
            </a:r>
          </a:p>
        </p:txBody>
      </p:sp>
    </p:spTree>
    <p:extLst>
      <p:ext uri="{BB962C8B-B14F-4D97-AF65-F5344CB8AC3E}">
        <p14:creationId xmlns:p14="http://schemas.microsoft.com/office/powerpoint/2010/main" val="3016847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To use </a:t>
            </a:r>
            <a:r>
              <a:rPr lang="en-GB" sz="1400" b="1" dirty="0"/>
              <a:t>Visual Studio Code </a:t>
            </a:r>
            <a:r>
              <a:rPr lang="en-GB" sz="1400" dirty="0"/>
              <a:t>for C# code editing and Unity C# debugging support, you need to install:</a:t>
            </a:r>
          </a:p>
          <a:p>
            <a:pPr lvl="1"/>
            <a:r>
              <a:rPr lang="en-GB" sz="1400" dirty="0"/>
              <a:t>Mono (only required on macOS and Linux)</a:t>
            </a:r>
          </a:p>
          <a:p>
            <a:pPr lvl="1"/>
            <a:r>
              <a:rPr lang="en-GB" sz="1400" dirty="0"/>
              <a:t>Visual Studio Code C# Extension</a:t>
            </a:r>
          </a:p>
          <a:p>
            <a:pPr lvl="1"/>
            <a:r>
              <a:rPr lang="en-GB" sz="1400" dirty="0"/>
              <a:t>Visual Studio Code Debugger for Unity Extension</a:t>
            </a:r>
          </a:p>
          <a:p>
            <a:pPr marL="342900" lvl="1" indent="0">
              <a:buNone/>
            </a:pPr>
            <a:endParaRPr lang="en-GB" sz="1400" dirty="0"/>
          </a:p>
          <a:p>
            <a:pPr marL="342900" lvl="1" indent="0">
              <a:buNone/>
            </a:pPr>
            <a:r>
              <a:rPr lang="en-GB" sz="1400" dirty="0"/>
              <a:t>Personally, this is my favourite IDE to use.</a:t>
            </a:r>
          </a:p>
          <a:p>
            <a:pPr marL="342900" lvl="1" indent="0">
              <a:buNone/>
            </a:pPr>
            <a:endParaRPr lang="en-GB" sz="1400" dirty="0"/>
          </a:p>
        </p:txBody>
      </p:sp>
      <p:pic>
        <p:nvPicPr>
          <p:cNvPr id="3076" name="Picture 4" descr="Visual Studio Code full logo transparent PNG - StickPNG">
            <a:extLst>
              <a:ext uri="{FF2B5EF4-FFF2-40B4-BE49-F238E27FC236}">
                <a16:creationId xmlns:a16="http://schemas.microsoft.com/office/drawing/2014/main" id="{A6E164A6-E599-0816-EE36-D8C0208D6D65}"/>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30337" y="1268015"/>
            <a:ext cx="2481324" cy="12725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88E9E2D-0CA1-EF85-4E31-65E6C13BAF17}"/>
              </a:ext>
            </a:extLst>
          </p:cNvPr>
          <p:cNvPicPr>
            <a:picLocks noChangeAspect="1"/>
          </p:cNvPicPr>
          <p:nvPr/>
        </p:nvPicPr>
        <p:blipFill>
          <a:blip r:embed="rId3"/>
          <a:stretch>
            <a:fillRect/>
          </a:stretch>
        </p:blipFill>
        <p:spPr>
          <a:xfrm>
            <a:off x="5730337" y="2751177"/>
            <a:ext cx="2643279" cy="1981438"/>
          </a:xfrm>
          <a:prstGeom prst="rect">
            <a:avLst/>
          </a:prstGeom>
        </p:spPr>
      </p:pic>
    </p:spTree>
    <p:extLst>
      <p:ext uri="{BB962C8B-B14F-4D97-AF65-F5344CB8AC3E}">
        <p14:creationId xmlns:p14="http://schemas.microsoft.com/office/powerpoint/2010/main" val="4078960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JetBrains Rider has functionality on Windows, MacOS, and Linux.</a:t>
            </a:r>
          </a:p>
          <a:p>
            <a:pPr marL="342900" lvl="1" indent="0">
              <a:buNone/>
            </a:pPr>
            <a:r>
              <a:rPr lang="en-GB" sz="1400" dirty="0"/>
              <a:t>Rider is based on ReSharper and includes most of its features. It supports all of C# 7.2’s features as well as C# debugging on the .NET 4.6 scripting runtime in Unity.</a:t>
            </a:r>
          </a:p>
          <a:p>
            <a:pPr marL="342900" lvl="1" indent="0">
              <a:buNone/>
            </a:pPr>
            <a:r>
              <a:rPr lang="en-GB" sz="1400" dirty="0"/>
              <a:t>As such, similar to Visual Studio, it tends to work well out the box.</a:t>
            </a:r>
          </a:p>
          <a:p>
            <a:pPr marL="342900" lvl="1" indent="0">
              <a:buNone/>
            </a:pPr>
            <a:r>
              <a:rPr lang="en-GB" sz="1400" dirty="0"/>
              <a:t>Despite this, Rider may ask that you register for an educational license or a trial period.</a:t>
            </a:r>
          </a:p>
          <a:p>
            <a:pPr marL="342900" lvl="1" indent="0">
              <a:buNone/>
            </a:pPr>
            <a:endParaRPr lang="en-GB" sz="1400" dirty="0"/>
          </a:p>
        </p:txBody>
      </p:sp>
      <p:pic>
        <p:nvPicPr>
          <p:cNvPr id="5122" name="Picture 2" descr="My IDE for .NET Development | JetBrains Rider - YouTube">
            <a:extLst>
              <a:ext uri="{FF2B5EF4-FFF2-40B4-BE49-F238E27FC236}">
                <a16:creationId xmlns:a16="http://schemas.microsoft.com/office/drawing/2014/main" id="{73B50774-F76F-7724-F078-46A2C966494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90860" y="1534269"/>
            <a:ext cx="3482340" cy="195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85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3DA37-E476-DCF3-D15F-C19BDA4564AA}"/>
              </a:ext>
            </a:extLst>
          </p:cNvPr>
          <p:cNvPicPr>
            <a:picLocks noChangeAspect="1"/>
          </p:cNvPicPr>
          <p:nvPr/>
        </p:nvPicPr>
        <p:blipFill rotWithShape="1">
          <a:blip r:embed="rId2"/>
          <a:srcRect l="57561" t="6189" r="12583" b="20565"/>
          <a:stretch/>
        </p:blipFill>
        <p:spPr>
          <a:xfrm>
            <a:off x="4499610" y="1303018"/>
            <a:ext cx="4381500" cy="3023236"/>
          </a:xfrm>
          <a:prstGeom prst="rect">
            <a:avLst/>
          </a:prstGeom>
        </p:spPr>
      </p:pic>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3:  Preferences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cxnSp>
        <p:nvCxnSpPr>
          <p:cNvPr id="7" name="Straight Arrow Connector 6">
            <a:extLst>
              <a:ext uri="{FF2B5EF4-FFF2-40B4-BE49-F238E27FC236}">
                <a16:creationId xmlns:a16="http://schemas.microsoft.com/office/drawing/2014/main" id="{611F8E6D-4EEC-7BD2-073A-85CFBAF01BBB}"/>
              </a:ext>
            </a:extLst>
          </p:cNvPr>
          <p:cNvCxnSpPr>
            <a:cxnSpLocks/>
            <a:endCxn id="9" idx="1"/>
          </p:cNvCxnSpPr>
          <p:nvPr/>
        </p:nvCxnSpPr>
        <p:spPr>
          <a:xfrm>
            <a:off x="4152900" y="3765525"/>
            <a:ext cx="441960" cy="2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0F9BCE-6BC5-515D-6805-4BC9312906B0}"/>
              </a:ext>
            </a:extLst>
          </p:cNvPr>
          <p:cNvSpPr/>
          <p:nvPr/>
        </p:nvSpPr>
        <p:spPr>
          <a:xfrm>
            <a:off x="4594860" y="3710940"/>
            <a:ext cx="1143000" cy="1142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preferences window allows you to define how </a:t>
            </a:r>
            <a:r>
              <a:rPr lang="en-GB" sz="1400" b="1" dirty="0"/>
              <a:t>you</a:t>
            </a:r>
            <a:r>
              <a:rPr lang="en-GB" sz="1400" dirty="0"/>
              <a:t> want the Unity editor to behave. These settings are not shared through version control.</a:t>
            </a:r>
          </a:p>
          <a:p>
            <a:pPr marL="342900" lvl="1" indent="0">
              <a:buNone/>
            </a:pPr>
            <a:r>
              <a:rPr lang="en-GB" sz="1400" dirty="0"/>
              <a:t>To open the Preferences window, go to Edit &gt; Preferences.</a:t>
            </a:r>
          </a:p>
          <a:p>
            <a:pPr marL="342900" lvl="1" indent="0">
              <a:buNone/>
            </a:pPr>
            <a:endParaRPr lang="en-GB" sz="1400" dirty="0"/>
          </a:p>
          <a:p>
            <a:pPr marL="342900" lvl="1" indent="0">
              <a:buNone/>
            </a:pPr>
            <a:endParaRPr lang="en-GB" sz="1400" dirty="0"/>
          </a:p>
          <a:p>
            <a:pPr marL="342900" lvl="1" indent="0">
              <a:buNone/>
            </a:pPr>
            <a:endParaRPr lang="en-GB" sz="1400" dirty="0"/>
          </a:p>
          <a:p>
            <a:pPr marL="342900" lvl="1" indent="0">
              <a:buNone/>
            </a:pPr>
            <a:endParaRPr lang="en-GB" sz="1400" dirty="0"/>
          </a:p>
          <a:p>
            <a:pPr marL="342900" lvl="1" indent="0">
              <a:buNone/>
            </a:pPr>
            <a:endParaRPr lang="en-GB" sz="1400" dirty="0"/>
          </a:p>
        </p:txBody>
      </p:sp>
    </p:spTree>
    <p:extLst>
      <p:ext uri="{BB962C8B-B14F-4D97-AF65-F5344CB8AC3E}">
        <p14:creationId xmlns:p14="http://schemas.microsoft.com/office/powerpoint/2010/main" val="73285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3:  Preferences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From the preferences window, you are able to perform tasks such as:</a:t>
            </a:r>
          </a:p>
          <a:p>
            <a:pPr lvl="1"/>
            <a:r>
              <a:rPr lang="en-GB" sz="1400" b="1" dirty="0"/>
              <a:t>Select an external script editor (IDE)</a:t>
            </a:r>
          </a:p>
          <a:p>
            <a:pPr lvl="1"/>
            <a:r>
              <a:rPr lang="en-GB" sz="1400" dirty="0"/>
              <a:t>Setting Unity’s colour scheme</a:t>
            </a:r>
          </a:p>
          <a:p>
            <a:pPr lvl="1"/>
            <a:r>
              <a:rPr lang="en-GB" sz="1400" dirty="0"/>
              <a:t>Managing the Global Illumination Cache</a:t>
            </a:r>
          </a:p>
          <a:p>
            <a:pPr lvl="1"/>
            <a:r>
              <a:rPr lang="en-GB" sz="1400" dirty="0"/>
              <a:t>UI scaling and Accessibility</a:t>
            </a:r>
          </a:p>
          <a:p>
            <a:pPr marL="342900" lvl="1" indent="0">
              <a:buNone/>
            </a:pPr>
            <a:endParaRPr lang="en-GB" sz="1400" dirty="0"/>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6" name="Picture 5">
            <a:extLst>
              <a:ext uri="{FF2B5EF4-FFF2-40B4-BE49-F238E27FC236}">
                <a16:creationId xmlns:a16="http://schemas.microsoft.com/office/drawing/2014/main" id="{E0AB4BEB-EEFD-98A6-2AD3-4F7B689A05F1}"/>
              </a:ext>
            </a:extLst>
          </p:cNvPr>
          <p:cNvPicPr>
            <a:picLocks noChangeAspect="1"/>
          </p:cNvPicPr>
          <p:nvPr/>
        </p:nvPicPr>
        <p:blipFill rotWithShape="1">
          <a:blip r:embed="rId2"/>
          <a:srcRect l="57637" t="16285" r="18652" b="34783"/>
          <a:stretch/>
        </p:blipFill>
        <p:spPr>
          <a:xfrm>
            <a:off x="4976475" y="1465689"/>
            <a:ext cx="3610650" cy="2095694"/>
          </a:xfrm>
          <a:prstGeom prst="rect">
            <a:avLst/>
          </a:prstGeom>
        </p:spPr>
      </p:pic>
    </p:spTree>
    <p:extLst>
      <p:ext uri="{BB962C8B-B14F-4D97-AF65-F5344CB8AC3E}">
        <p14:creationId xmlns:p14="http://schemas.microsoft.com/office/powerpoint/2010/main" val="1812808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Project Settings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pic>
        <p:nvPicPr>
          <p:cNvPr id="6" name="Picture 5">
            <a:extLst>
              <a:ext uri="{FF2B5EF4-FFF2-40B4-BE49-F238E27FC236}">
                <a16:creationId xmlns:a16="http://schemas.microsoft.com/office/drawing/2014/main" id="{2B3A3729-FA02-3AFC-A76D-C573C54981CF}"/>
              </a:ext>
            </a:extLst>
          </p:cNvPr>
          <p:cNvPicPr>
            <a:picLocks noChangeAspect="1"/>
          </p:cNvPicPr>
          <p:nvPr/>
        </p:nvPicPr>
        <p:blipFill rotWithShape="1">
          <a:blip r:embed="rId2"/>
          <a:srcRect l="57582" t="6296" r="12084" b="20519"/>
          <a:stretch/>
        </p:blipFill>
        <p:spPr>
          <a:xfrm>
            <a:off x="4777740" y="1333499"/>
            <a:ext cx="3825240" cy="2595700"/>
          </a:xfrm>
          <a:prstGeom prst="rect">
            <a:avLst/>
          </a:prstGeom>
        </p:spPr>
      </p:pic>
      <p:cxnSp>
        <p:nvCxnSpPr>
          <p:cNvPr id="7" name="Straight Arrow Connector 6">
            <a:extLst>
              <a:ext uri="{FF2B5EF4-FFF2-40B4-BE49-F238E27FC236}">
                <a16:creationId xmlns:a16="http://schemas.microsoft.com/office/drawing/2014/main" id="{611F8E6D-4EEC-7BD2-073A-85CFBAF01BBB}"/>
              </a:ext>
            </a:extLst>
          </p:cNvPr>
          <p:cNvCxnSpPr>
            <a:cxnSpLocks/>
            <a:endCxn id="9" idx="1"/>
          </p:cNvCxnSpPr>
          <p:nvPr/>
        </p:nvCxnSpPr>
        <p:spPr>
          <a:xfrm>
            <a:off x="4434840" y="3376905"/>
            <a:ext cx="4419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0F9BCE-6BC5-515D-6805-4BC9312906B0}"/>
              </a:ext>
            </a:extLst>
          </p:cNvPr>
          <p:cNvSpPr/>
          <p:nvPr/>
        </p:nvSpPr>
        <p:spPr>
          <a:xfrm>
            <a:off x="4876800" y="3317192"/>
            <a:ext cx="952500" cy="119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You may define settings for your project using the Project Settings window.</a:t>
            </a:r>
          </a:p>
          <a:p>
            <a:pPr marL="342900" lvl="1" indent="0">
              <a:buNone/>
            </a:pPr>
            <a:r>
              <a:rPr lang="en-GB" sz="1400" dirty="0"/>
              <a:t>These settings may be shared with other team members by your version control software, so be mindful!</a:t>
            </a:r>
          </a:p>
          <a:p>
            <a:pPr marL="342900" lvl="1" indent="0">
              <a:buNone/>
            </a:pPr>
            <a:r>
              <a:rPr lang="en-GB" sz="1400" dirty="0"/>
              <a:t>To open the Project Settings window, go to Edit &gt; Project Settings.</a:t>
            </a:r>
          </a:p>
          <a:p>
            <a:pPr marL="342900" lvl="1" indent="0">
              <a:buNone/>
            </a:pPr>
            <a:endParaRPr lang="en-GB" sz="1400" dirty="0"/>
          </a:p>
          <a:p>
            <a:pPr marL="342900" lvl="1" indent="0">
              <a:buNone/>
            </a:pPr>
            <a:endParaRPr lang="en-GB" sz="1400" dirty="0"/>
          </a:p>
        </p:txBody>
      </p:sp>
    </p:spTree>
    <p:extLst>
      <p:ext uri="{BB962C8B-B14F-4D97-AF65-F5344CB8AC3E}">
        <p14:creationId xmlns:p14="http://schemas.microsoft.com/office/powerpoint/2010/main" val="1745373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Project Settings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Project Settings Window includes controls for:</a:t>
            </a:r>
          </a:p>
          <a:p>
            <a:pPr lvl="1"/>
            <a:r>
              <a:rPr lang="en-GB" sz="1400" dirty="0"/>
              <a:t>Adaptive performance</a:t>
            </a:r>
          </a:p>
          <a:p>
            <a:pPr lvl="1"/>
            <a:r>
              <a:rPr lang="en-GB" sz="1400" dirty="0"/>
              <a:t>Audio</a:t>
            </a:r>
          </a:p>
          <a:p>
            <a:pPr lvl="1"/>
            <a:r>
              <a:rPr lang="en-GB" sz="1400" dirty="0"/>
              <a:t>Graphics and Quality </a:t>
            </a:r>
            <a:r>
              <a:rPr lang="en-GB" sz="1400" dirty="0" err="1"/>
              <a:t>Presets</a:t>
            </a:r>
            <a:endParaRPr lang="en-GB" sz="1400" dirty="0"/>
          </a:p>
          <a:p>
            <a:pPr lvl="1"/>
            <a:r>
              <a:rPr lang="en-GB" sz="1400" dirty="0"/>
              <a:t>Physics conditions</a:t>
            </a:r>
          </a:p>
          <a:p>
            <a:pPr lvl="1"/>
            <a:r>
              <a:rPr lang="en-GB" sz="1400" dirty="0"/>
              <a:t>Time and game update rates</a:t>
            </a:r>
          </a:p>
          <a:p>
            <a:pPr lvl="1"/>
            <a:r>
              <a:rPr lang="en-GB" sz="1400" dirty="0"/>
              <a:t>Input Management (Legacy)</a:t>
            </a:r>
          </a:p>
          <a:p>
            <a:pPr lvl="1"/>
            <a:r>
              <a:rPr lang="en-GB" sz="1400" dirty="0"/>
              <a:t>“Player” settings </a:t>
            </a:r>
          </a:p>
          <a:p>
            <a:pPr marL="342900" lvl="1" indent="0">
              <a:buNone/>
            </a:pPr>
            <a:endParaRPr lang="en-GB" sz="1400" dirty="0"/>
          </a:p>
          <a:p>
            <a:pPr marL="342900" lvl="1" indent="0">
              <a:buNone/>
            </a:pPr>
            <a:endParaRPr lang="en-GB" sz="1400" dirty="0"/>
          </a:p>
        </p:txBody>
      </p:sp>
      <p:pic>
        <p:nvPicPr>
          <p:cNvPr id="8" name="Picture 7">
            <a:extLst>
              <a:ext uri="{FF2B5EF4-FFF2-40B4-BE49-F238E27FC236}">
                <a16:creationId xmlns:a16="http://schemas.microsoft.com/office/drawing/2014/main" id="{A3AF9546-8875-3892-37F4-BECC0221EC75}"/>
              </a:ext>
            </a:extLst>
          </p:cNvPr>
          <p:cNvPicPr>
            <a:picLocks noChangeAspect="1"/>
          </p:cNvPicPr>
          <p:nvPr/>
        </p:nvPicPr>
        <p:blipFill>
          <a:blip r:embed="rId2"/>
          <a:stretch>
            <a:fillRect/>
          </a:stretch>
        </p:blipFill>
        <p:spPr>
          <a:xfrm>
            <a:off x="4497510" y="1444723"/>
            <a:ext cx="3960689" cy="2517677"/>
          </a:xfrm>
          <a:prstGeom prst="rect">
            <a:avLst/>
          </a:prstGeom>
        </p:spPr>
      </p:pic>
    </p:spTree>
    <p:extLst>
      <p:ext uri="{BB962C8B-B14F-4D97-AF65-F5344CB8AC3E}">
        <p14:creationId xmlns:p14="http://schemas.microsoft.com/office/powerpoint/2010/main" val="3778442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171576"/>
            <a:ext cx="817503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ctr">
              <a:buNone/>
            </a:pPr>
            <a:r>
              <a:rPr lang="en-GB" sz="1400" dirty="0"/>
              <a:t>Upon creating a new project, a screen similar to below should appear:</a:t>
            </a:r>
          </a:p>
        </p:txBody>
      </p:sp>
      <p:pic>
        <p:nvPicPr>
          <p:cNvPr id="6" name="Picture 5">
            <a:extLst>
              <a:ext uri="{FF2B5EF4-FFF2-40B4-BE49-F238E27FC236}">
                <a16:creationId xmlns:a16="http://schemas.microsoft.com/office/drawing/2014/main" id="{82AE097B-49AB-69A9-6A44-93BCBB108D15}"/>
              </a:ext>
            </a:extLst>
          </p:cNvPr>
          <p:cNvPicPr>
            <a:picLocks noChangeAspect="1"/>
          </p:cNvPicPr>
          <p:nvPr/>
        </p:nvPicPr>
        <p:blipFill>
          <a:blip r:embed="rId2"/>
          <a:stretch>
            <a:fillRect/>
          </a:stretch>
        </p:blipFill>
        <p:spPr>
          <a:xfrm>
            <a:off x="2300431" y="1452385"/>
            <a:ext cx="4321349" cy="2957690"/>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2"/>
          <a:srcRect l="51905" t="83447" r="45406" b="14339"/>
          <a:stretch/>
        </p:blipFill>
        <p:spPr>
          <a:xfrm>
            <a:off x="3100389" y="3591879"/>
            <a:ext cx="2381250" cy="638174"/>
          </a:xfrm>
          <a:prstGeom prst="rect">
            <a:avLst/>
          </a:prstGeom>
        </p:spPr>
      </p:pic>
    </p:spTree>
    <p:extLst>
      <p:ext uri="{BB962C8B-B14F-4D97-AF65-F5344CB8AC3E}">
        <p14:creationId xmlns:p14="http://schemas.microsoft.com/office/powerpoint/2010/main" val="1563833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highlighted area is called the </a:t>
            </a:r>
            <a:r>
              <a:rPr lang="en-GB" sz="1400" b="1" dirty="0"/>
              <a:t>Scene</a:t>
            </a:r>
            <a:r>
              <a:rPr lang="en-GB" sz="1400" dirty="0"/>
              <a:t> </a:t>
            </a:r>
            <a:r>
              <a:rPr lang="en-GB" sz="1400" b="1" dirty="0"/>
              <a:t>view</a:t>
            </a:r>
            <a:r>
              <a:rPr lang="en-GB" sz="1400" dirty="0"/>
              <a:t>. Scenes are analogous to levels – in which all of your game takes place.</a:t>
            </a:r>
          </a:p>
          <a:p>
            <a:pPr marL="342900" lvl="1" indent="0">
              <a:buNone/>
            </a:pPr>
            <a:r>
              <a:rPr lang="en-GB" sz="1400" dirty="0"/>
              <a:t>It is a 3D space in which your </a:t>
            </a:r>
            <a:r>
              <a:rPr lang="en-GB" sz="1400" b="1" dirty="0"/>
              <a:t>GameObjects</a:t>
            </a:r>
            <a:r>
              <a:rPr lang="en-GB" sz="1400" dirty="0"/>
              <a:t> are interactable.</a:t>
            </a:r>
          </a:p>
          <a:p>
            <a:pPr marL="342900" lvl="1" indent="0">
              <a:buNone/>
            </a:pPr>
            <a:endParaRPr lang="en-GB" sz="1400" dirty="0"/>
          </a:p>
          <a:p>
            <a:pPr marL="342900" lvl="1" indent="0">
              <a:buNone/>
            </a:pPr>
            <a:r>
              <a:rPr lang="en-GB" sz="1400" b="1" dirty="0"/>
              <a:t>GameObjects</a:t>
            </a:r>
            <a:r>
              <a:rPr lang="en-GB" sz="1400" dirty="0"/>
              <a:t> can be anything from the player’s model to the GUI on the screen, from buttons and enemies to invisible “managers” like sources of sound.</a:t>
            </a:r>
          </a:p>
          <a:p>
            <a:pPr marL="342900" lvl="1" indent="0">
              <a:buNone/>
            </a:pPr>
            <a:endParaRPr lang="en-GB" sz="1400" dirty="0"/>
          </a:p>
          <a:p>
            <a:pPr marL="342900" lvl="1" indent="0">
              <a:buNone/>
            </a:pPr>
            <a:r>
              <a:rPr lang="en-GB" sz="1400" dirty="0"/>
              <a:t>You will be able to drag and position </a:t>
            </a:r>
            <a:r>
              <a:rPr lang="en-GB" sz="1400" b="1" dirty="0"/>
              <a:t>prefabs </a:t>
            </a:r>
            <a:r>
              <a:rPr lang="en-GB" sz="1400" dirty="0"/>
              <a:t>from the </a:t>
            </a:r>
            <a:r>
              <a:rPr lang="en-GB" sz="1400" b="1" dirty="0"/>
              <a:t>Project</a:t>
            </a:r>
            <a:r>
              <a:rPr lang="en-GB" sz="1400" dirty="0"/>
              <a:t> view into the </a:t>
            </a:r>
            <a:r>
              <a:rPr lang="en-GB" sz="1400" b="1" dirty="0"/>
              <a:t>Scene</a:t>
            </a:r>
            <a:r>
              <a:rPr lang="en-GB" sz="1400" dirty="0"/>
              <a:t> view. </a:t>
            </a:r>
          </a:p>
        </p:txBody>
      </p:sp>
      <p:pic>
        <p:nvPicPr>
          <p:cNvPr id="6" name="Picture 5">
            <a:extLst>
              <a:ext uri="{FF2B5EF4-FFF2-40B4-BE49-F238E27FC236}">
                <a16:creationId xmlns:a16="http://schemas.microsoft.com/office/drawing/2014/main" id="{82AE097B-49AB-69A9-6A44-93BCBB108D15}"/>
              </a:ext>
            </a:extLst>
          </p:cNvPr>
          <p:cNvPicPr>
            <a:picLocks noChangeAspect="1"/>
          </p:cNvPicPr>
          <p:nvPr/>
        </p:nvPicPr>
        <p:blipFill>
          <a:blip r:embed="rId2"/>
          <a:stretch>
            <a:fillRect/>
          </a:stretch>
        </p:blipFill>
        <p:spPr>
          <a:xfrm>
            <a:off x="3814906" y="1447800"/>
            <a:ext cx="4321349" cy="2957690"/>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2"/>
          <a:srcRect l="51905" t="83447" r="45406" b="14339"/>
          <a:stretch/>
        </p:blipFill>
        <p:spPr>
          <a:xfrm>
            <a:off x="4614864" y="3587294"/>
            <a:ext cx="2381250" cy="638174"/>
          </a:xfrm>
          <a:prstGeom prst="rect">
            <a:avLst/>
          </a:prstGeom>
        </p:spPr>
      </p:pic>
      <p:pic>
        <p:nvPicPr>
          <p:cNvPr id="8196" name="Picture 4" descr="LCARS - Wikipedia">
            <a:extLst>
              <a:ext uri="{FF2B5EF4-FFF2-40B4-BE49-F238E27FC236}">
                <a16:creationId xmlns:a16="http://schemas.microsoft.com/office/drawing/2014/main" id="{09BC0D00-D4BA-FE26-E5B1-B93F125BC5C1}"/>
              </a:ext>
            </a:extLst>
          </p:cNvPr>
          <p:cNvPicPr>
            <a:picLocks noChangeAspect="1" noChangeArrowheads="1"/>
          </p:cNvPicPr>
          <p:nvPr/>
        </p:nvPicPr>
        <p:blipFill rotWithShape="1">
          <a:blip r:embed="rId3"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auto">
          <a:xfrm>
            <a:off x="4700731" y="1749614"/>
            <a:ext cx="2509694" cy="170213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4" cstate="email">
            <a:alphaModFix amt="35000"/>
            <a:extLst>
              <a:ext uri="{28A0092B-C50C-407E-A947-70E740481C1C}">
                <a14:useLocalDpi xmlns:a14="http://schemas.microsoft.com/office/drawing/2010/main" val="0"/>
              </a:ext>
            </a:extLst>
          </a:blip>
          <a:srcRect/>
          <a:stretch/>
        </p:blipFill>
        <p:spPr bwMode="auto">
          <a:xfrm>
            <a:off x="4853795" y="1871843"/>
            <a:ext cx="2230424" cy="1461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73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region on the left is the </a:t>
            </a:r>
            <a:r>
              <a:rPr lang="en-GB" sz="1400" b="1" dirty="0"/>
              <a:t>Scene Hierarchy. </a:t>
            </a:r>
            <a:r>
              <a:rPr lang="en-GB" sz="1400" dirty="0"/>
              <a:t>It is where all currently existing </a:t>
            </a:r>
            <a:r>
              <a:rPr lang="en-GB" sz="1400" b="1" dirty="0"/>
              <a:t>GameObjects</a:t>
            </a:r>
            <a:r>
              <a:rPr lang="en-GB" sz="1400" dirty="0"/>
              <a:t> are listed with respect to their parent-child </a:t>
            </a:r>
            <a:r>
              <a:rPr lang="en-GB" sz="1400" b="1" dirty="0"/>
              <a:t>transform</a:t>
            </a:r>
            <a:r>
              <a:rPr lang="en-GB" sz="1400" dirty="0"/>
              <a:t> relationship, each belonging to and being listed under a scene name.</a:t>
            </a:r>
          </a:p>
          <a:p>
            <a:pPr marL="342900" lvl="1" indent="0">
              <a:buNone/>
            </a:pPr>
            <a:r>
              <a:rPr lang="en-GB" sz="1400" dirty="0"/>
              <a:t>In our case, that is presently untitled.</a:t>
            </a:r>
          </a:p>
          <a:p>
            <a:pPr marL="342900" lvl="1" indent="0">
              <a:buNone/>
            </a:pPr>
            <a:r>
              <a:rPr lang="en-GB" sz="1400" dirty="0"/>
              <a:t>Presently, the only </a:t>
            </a:r>
            <a:r>
              <a:rPr lang="en-GB" sz="1400" b="1" dirty="0"/>
              <a:t>GameObjects</a:t>
            </a:r>
            <a:r>
              <a:rPr lang="en-GB" sz="1400" dirty="0"/>
              <a:t> that can be seen are the </a:t>
            </a:r>
            <a:r>
              <a:rPr lang="en-GB" sz="1400" b="1" dirty="0"/>
              <a:t>Main Camera</a:t>
            </a:r>
            <a:r>
              <a:rPr lang="en-GB" sz="1400" dirty="0"/>
              <a:t> and a </a:t>
            </a:r>
            <a:r>
              <a:rPr lang="en-GB" sz="1400" b="1" dirty="0"/>
              <a:t>Directional Light</a:t>
            </a:r>
            <a:endParaRPr lang="en-GB" sz="1400" dirty="0"/>
          </a:p>
        </p:txBody>
      </p:sp>
      <p:pic>
        <p:nvPicPr>
          <p:cNvPr id="6" name="Picture 5">
            <a:extLst>
              <a:ext uri="{FF2B5EF4-FFF2-40B4-BE49-F238E27FC236}">
                <a16:creationId xmlns:a16="http://schemas.microsoft.com/office/drawing/2014/main" id="{82AE097B-49AB-69A9-6A44-93BCBB108D15}"/>
              </a:ext>
            </a:extLst>
          </p:cNvPr>
          <p:cNvPicPr>
            <a:picLocks noChangeAspect="1"/>
          </p:cNvPicPr>
          <p:nvPr/>
        </p:nvPicPr>
        <p:blipFill>
          <a:blip r:embed="rId2"/>
          <a:stretch>
            <a:fillRect/>
          </a:stretch>
        </p:blipFill>
        <p:spPr>
          <a:xfrm>
            <a:off x="3814906" y="1447800"/>
            <a:ext cx="4321349" cy="2957690"/>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2"/>
          <a:srcRect l="51905" t="83447" r="45406" b="14339"/>
          <a:stretch/>
        </p:blipFill>
        <p:spPr>
          <a:xfrm>
            <a:off x="4614864" y="3587294"/>
            <a:ext cx="2381250" cy="638174"/>
          </a:xfrm>
          <a:prstGeom prst="rect">
            <a:avLst/>
          </a:prstGeom>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3" cstate="email">
            <a:alphaModFix amt="35000"/>
            <a:extLst>
              <a:ext uri="{28A0092B-C50C-407E-A947-70E740481C1C}">
                <a14:useLocalDpi xmlns:a14="http://schemas.microsoft.com/office/drawing/2010/main" val="0"/>
              </a:ext>
            </a:extLst>
          </a:blip>
          <a:srcRect/>
          <a:stretch/>
        </p:blipFill>
        <p:spPr bwMode="auto">
          <a:xfrm>
            <a:off x="3814906" y="1889125"/>
            <a:ext cx="997124" cy="14425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CARS - Wikipedia">
            <a:extLst>
              <a:ext uri="{FF2B5EF4-FFF2-40B4-BE49-F238E27FC236}">
                <a16:creationId xmlns:a16="http://schemas.microsoft.com/office/drawing/2014/main" id="{C026AA3F-BFD1-441A-4EF8-37FC4CA148E5}"/>
              </a:ext>
            </a:extLst>
          </p:cNvPr>
          <p:cNvPicPr>
            <a:picLocks noChangeAspect="1" noChangeArrowheads="1"/>
          </p:cNvPicPr>
          <p:nvPr/>
        </p:nvPicPr>
        <p:blipFill rotWithShape="1">
          <a:blip r:embed="rId4"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a:off x="4552474"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CARS - Wikipedia">
            <a:extLst>
              <a:ext uri="{FF2B5EF4-FFF2-40B4-BE49-F238E27FC236}">
                <a16:creationId xmlns:a16="http://schemas.microsoft.com/office/drawing/2014/main" id="{0BAD730D-B760-C70B-9758-0FD267F53069}"/>
              </a:ext>
            </a:extLst>
          </p:cNvPr>
          <p:cNvPicPr>
            <a:picLocks noChangeAspect="1" noChangeArrowheads="1"/>
          </p:cNvPicPr>
          <p:nvPr/>
        </p:nvPicPr>
        <p:blipFill rotWithShape="1">
          <a:blip r:embed="rId4"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flipH="1">
            <a:off x="3609976"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15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region on the right is the </a:t>
            </a:r>
            <a:r>
              <a:rPr lang="en-GB" sz="1400" b="1" dirty="0"/>
              <a:t>Inspector. </a:t>
            </a:r>
            <a:r>
              <a:rPr lang="en-GB" sz="1400" dirty="0"/>
              <a:t>If we click on the </a:t>
            </a:r>
            <a:r>
              <a:rPr lang="en-GB" sz="1400" b="1" dirty="0"/>
              <a:t>Main Camera</a:t>
            </a:r>
            <a:r>
              <a:rPr lang="en-GB" sz="1400" dirty="0"/>
              <a:t> </a:t>
            </a:r>
            <a:r>
              <a:rPr lang="en-GB" sz="1400" dirty="0" err="1"/>
              <a:t>GameObject</a:t>
            </a:r>
            <a:r>
              <a:rPr lang="en-GB" sz="1400" dirty="0"/>
              <a:t> in the </a:t>
            </a:r>
            <a:r>
              <a:rPr lang="en-GB" sz="1400" b="1" dirty="0"/>
              <a:t>Hierarchy, </a:t>
            </a:r>
            <a:r>
              <a:rPr lang="en-GB" sz="1400" dirty="0"/>
              <a:t>the inspector becomes populated. </a:t>
            </a:r>
          </a:p>
          <a:p>
            <a:pPr marL="342900" lvl="1" indent="0">
              <a:buNone/>
            </a:pPr>
            <a:endParaRPr lang="en-GB" sz="1400" dirty="0"/>
          </a:p>
          <a:p>
            <a:pPr marL="342900" lvl="1" indent="0">
              <a:buNone/>
            </a:pPr>
            <a:r>
              <a:rPr lang="en-GB" sz="1400" dirty="0"/>
              <a:t>Here we can view and edit the name of the </a:t>
            </a:r>
            <a:r>
              <a:rPr lang="en-GB" sz="1400" b="1" dirty="0" err="1"/>
              <a:t>GameObject</a:t>
            </a:r>
            <a:r>
              <a:rPr lang="en-GB" sz="1400" b="1" dirty="0"/>
              <a:t>, </a:t>
            </a:r>
            <a:r>
              <a:rPr lang="en-GB" sz="1400" dirty="0"/>
              <a:t>as well as the </a:t>
            </a:r>
            <a:r>
              <a:rPr lang="en-GB" sz="1400" b="1" dirty="0"/>
              <a:t>Transform, Camera, </a:t>
            </a:r>
            <a:r>
              <a:rPr lang="en-GB" sz="1400" dirty="0"/>
              <a:t>and </a:t>
            </a:r>
            <a:r>
              <a:rPr lang="en-GB" sz="1400" b="1" dirty="0"/>
              <a:t>Audio Listener Components</a:t>
            </a:r>
            <a:r>
              <a:rPr lang="en-GB" sz="1400" dirty="0"/>
              <a:t>. </a:t>
            </a:r>
          </a:p>
          <a:p>
            <a:pPr marL="342900" lvl="1" indent="0">
              <a:buNone/>
            </a:pPr>
            <a:r>
              <a:rPr lang="en-GB" sz="1400" dirty="0"/>
              <a:t>We are also able to add new components.</a:t>
            </a:r>
          </a:p>
        </p:txBody>
      </p:sp>
      <p:pic>
        <p:nvPicPr>
          <p:cNvPr id="7" name="Picture 4" descr="LCARS - Wikipedia">
            <a:extLst>
              <a:ext uri="{FF2B5EF4-FFF2-40B4-BE49-F238E27FC236}">
                <a16:creationId xmlns:a16="http://schemas.microsoft.com/office/drawing/2014/main" id="{C026AA3F-BFD1-441A-4EF8-37FC4CA148E5}"/>
              </a:ext>
            </a:extLst>
          </p:cNvPr>
          <p:cNvPicPr>
            <a:picLocks noChangeAspect="1" noChangeArrowheads="1"/>
          </p:cNvPicPr>
          <p:nvPr/>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a:off x="4552474"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6E4E24A-FEA7-FDA9-BAE3-8CF7F84D94C9}"/>
              </a:ext>
            </a:extLst>
          </p:cNvPr>
          <p:cNvPicPr>
            <a:picLocks noChangeAspect="1"/>
          </p:cNvPicPr>
          <p:nvPr/>
        </p:nvPicPr>
        <p:blipFill>
          <a:blip r:embed="rId3"/>
          <a:stretch>
            <a:fillRect/>
          </a:stretch>
        </p:blipFill>
        <p:spPr>
          <a:xfrm>
            <a:off x="4257819" y="1268014"/>
            <a:ext cx="4306056" cy="2903935"/>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4"/>
          <a:srcRect l="51905" t="83447" r="45406" b="14339"/>
          <a:stretch/>
        </p:blipFill>
        <p:spPr>
          <a:xfrm>
            <a:off x="4940760" y="3310606"/>
            <a:ext cx="2480033" cy="720374"/>
          </a:xfrm>
          <a:prstGeom prst="rect">
            <a:avLst/>
          </a:prstGeom>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5" cstate="email">
            <a:alphaModFix amt="20000"/>
            <a:extLst>
              <a:ext uri="{28A0092B-C50C-407E-A947-70E740481C1C}">
                <a14:useLocalDpi xmlns:a14="http://schemas.microsoft.com/office/drawing/2010/main" val="0"/>
              </a:ext>
            </a:extLst>
          </a:blip>
          <a:srcRect/>
          <a:stretch/>
        </p:blipFill>
        <p:spPr bwMode="auto">
          <a:xfrm>
            <a:off x="7515701" y="1568057"/>
            <a:ext cx="1048174" cy="25047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970E299-E230-14B0-D938-5874D7966D53}"/>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7152955" y="1338707"/>
            <a:ext cx="725492" cy="2903935"/>
          </a:xfrm>
          <a:prstGeom prst="rect">
            <a:avLst/>
          </a:prstGeom>
        </p:spPr>
      </p:pic>
      <p:pic>
        <p:nvPicPr>
          <p:cNvPr id="14" name="Picture 13">
            <a:extLst>
              <a:ext uri="{FF2B5EF4-FFF2-40B4-BE49-F238E27FC236}">
                <a16:creationId xmlns:a16="http://schemas.microsoft.com/office/drawing/2014/main" id="{34FDBE87-40CA-64C4-4E13-51D7C39F76B0}"/>
              </a:ext>
            </a:extLst>
          </p:cNvPr>
          <p:cNvPicPr>
            <a:picLocks noChangeAspect="1"/>
          </p:cNvPicPr>
          <p:nvPr/>
        </p:nvPicPr>
        <p:blipFill>
          <a:blip r:embed="rId6">
            <a:clrChange>
              <a:clrFrom>
                <a:srgbClr val="000000"/>
              </a:clrFrom>
              <a:clrTo>
                <a:srgbClr val="000000">
                  <a:alpha val="0"/>
                </a:srgbClr>
              </a:clrTo>
            </a:clrChange>
          </a:blip>
          <a:stretch>
            <a:fillRect/>
          </a:stretch>
        </p:blipFill>
        <p:spPr>
          <a:xfrm flipH="1">
            <a:off x="8241193" y="1338707"/>
            <a:ext cx="725492" cy="2903935"/>
          </a:xfrm>
          <a:prstGeom prst="rect">
            <a:avLst/>
          </a:prstGeom>
        </p:spPr>
      </p:pic>
    </p:spTree>
    <p:extLst>
      <p:ext uri="{BB962C8B-B14F-4D97-AF65-F5344CB8AC3E}">
        <p14:creationId xmlns:p14="http://schemas.microsoft.com/office/powerpoint/2010/main" val="2641282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48FE6C-51D6-9D53-8BA8-CEF75803CDC9}"/>
              </a:ext>
            </a:extLst>
          </p:cNvPr>
          <p:cNvPicPr>
            <a:picLocks noChangeAspect="1"/>
          </p:cNvPicPr>
          <p:nvPr/>
        </p:nvPicPr>
        <p:blipFill>
          <a:blip r:embed="rId2"/>
          <a:stretch>
            <a:fillRect/>
          </a:stretch>
        </p:blipFill>
        <p:spPr>
          <a:xfrm>
            <a:off x="156064" y="0"/>
            <a:ext cx="5058866" cy="2716798"/>
          </a:xfrm>
          <a:prstGeom prst="rect">
            <a:avLst/>
          </a:prstGeom>
        </p:spPr>
      </p:pic>
      <p:pic>
        <p:nvPicPr>
          <p:cNvPr id="7" name="Picture 6">
            <a:extLst>
              <a:ext uri="{FF2B5EF4-FFF2-40B4-BE49-F238E27FC236}">
                <a16:creationId xmlns:a16="http://schemas.microsoft.com/office/drawing/2014/main" id="{2E3FC4B7-4B3C-0FE4-537B-DCCD2DF27F18}"/>
              </a:ext>
            </a:extLst>
          </p:cNvPr>
          <p:cNvPicPr>
            <a:picLocks noChangeAspect="1"/>
          </p:cNvPicPr>
          <p:nvPr/>
        </p:nvPicPr>
        <p:blipFill>
          <a:blip r:embed="rId3"/>
          <a:stretch>
            <a:fillRect/>
          </a:stretch>
        </p:blipFill>
        <p:spPr>
          <a:xfrm>
            <a:off x="2444261" y="2150745"/>
            <a:ext cx="6467475" cy="1019175"/>
          </a:xfrm>
          <a:prstGeom prst="rect">
            <a:avLst/>
          </a:prstGeom>
        </p:spPr>
      </p:pic>
      <p:pic>
        <p:nvPicPr>
          <p:cNvPr id="9" name="Picture 8">
            <a:extLst>
              <a:ext uri="{FF2B5EF4-FFF2-40B4-BE49-F238E27FC236}">
                <a16:creationId xmlns:a16="http://schemas.microsoft.com/office/drawing/2014/main" id="{C79D4D75-F039-992B-F2B8-ED001AA4E484}"/>
              </a:ext>
            </a:extLst>
          </p:cNvPr>
          <p:cNvPicPr>
            <a:picLocks noChangeAspect="1"/>
          </p:cNvPicPr>
          <p:nvPr/>
        </p:nvPicPr>
        <p:blipFill>
          <a:blip r:embed="rId4"/>
          <a:stretch>
            <a:fillRect/>
          </a:stretch>
        </p:blipFill>
        <p:spPr>
          <a:xfrm>
            <a:off x="395287" y="3169920"/>
            <a:ext cx="6296025" cy="723900"/>
          </a:xfrm>
          <a:prstGeom prst="rect">
            <a:avLst/>
          </a:prstGeom>
        </p:spPr>
      </p:pic>
      <p:pic>
        <p:nvPicPr>
          <p:cNvPr id="1028" name="Picture 4" descr="The most powerful real-time 3D creation tool - Unreal Engine">
            <a:extLst>
              <a:ext uri="{FF2B5EF4-FFF2-40B4-BE49-F238E27FC236}">
                <a16:creationId xmlns:a16="http://schemas.microsoft.com/office/drawing/2014/main" id="{C0D7DB8E-2D49-42ED-C717-237AF1ADD9A4}"/>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rot="541151">
            <a:off x="7538450" y="848821"/>
            <a:ext cx="660836" cy="753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3F35D28-3839-0D0A-BED2-BACC8FAF8596}"/>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21056478">
            <a:off x="5565323" y="485641"/>
            <a:ext cx="1125989" cy="11259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 symbol - Wikipedia">
            <a:extLst>
              <a:ext uri="{FF2B5EF4-FFF2-40B4-BE49-F238E27FC236}">
                <a16:creationId xmlns:a16="http://schemas.microsoft.com/office/drawing/2014/main" id="{AB7018BF-7726-98FC-A46D-53B1C4EF2411}"/>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06736" y="256993"/>
            <a:ext cx="1643162" cy="16431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No symbol - Wikipedia">
            <a:extLst>
              <a:ext uri="{FF2B5EF4-FFF2-40B4-BE49-F238E27FC236}">
                <a16:creationId xmlns:a16="http://schemas.microsoft.com/office/drawing/2014/main" id="{5006F286-6E55-FB07-469E-17C15E6C89BA}"/>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141265" y="476451"/>
            <a:ext cx="1455206" cy="14552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D73735-20D4-04D7-9C88-0A94313398F1}"/>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511060" y="3697426"/>
            <a:ext cx="1615591" cy="979283"/>
          </a:xfrm>
          <a:prstGeom prst="rect">
            <a:avLst/>
          </a:prstGeom>
        </p:spPr>
      </p:pic>
      <p:pic>
        <p:nvPicPr>
          <p:cNvPr id="14" name="Picture 13">
            <a:extLst>
              <a:ext uri="{FF2B5EF4-FFF2-40B4-BE49-F238E27FC236}">
                <a16:creationId xmlns:a16="http://schemas.microsoft.com/office/drawing/2014/main" id="{50DF06E2-7985-C52C-D4C1-813C795801D1}"/>
              </a:ext>
            </a:extLst>
          </p:cNvPr>
          <p:cNvPicPr>
            <a:picLocks noChangeAspect="1"/>
          </p:cNvPicPr>
          <p:nvPr/>
        </p:nvPicPr>
        <p:blipFill rotWithShape="1">
          <a:blip r:embed="rId10">
            <a:clrChange>
              <a:clrFrom>
                <a:srgbClr val="FFFFFF"/>
              </a:clrFrom>
              <a:clrTo>
                <a:srgbClr val="FFFFFF">
                  <a:alpha val="0"/>
                </a:srgbClr>
              </a:clrTo>
            </a:clrChange>
          </a:blip>
          <a:srcRect r="38153"/>
          <a:stretch/>
        </p:blipFill>
        <p:spPr>
          <a:xfrm>
            <a:off x="3135198" y="4156024"/>
            <a:ext cx="2481263" cy="520685"/>
          </a:xfrm>
          <a:prstGeom prst="rect">
            <a:avLst/>
          </a:prstGeom>
        </p:spPr>
      </p:pic>
      <p:pic>
        <p:nvPicPr>
          <p:cNvPr id="15" name="Picture 14">
            <a:extLst>
              <a:ext uri="{FF2B5EF4-FFF2-40B4-BE49-F238E27FC236}">
                <a16:creationId xmlns:a16="http://schemas.microsoft.com/office/drawing/2014/main" id="{1767A676-780B-8B1E-1677-19AF88AA66A2}"/>
              </a:ext>
            </a:extLst>
          </p:cNvPr>
          <p:cNvPicPr>
            <a:picLocks noChangeAspect="1"/>
          </p:cNvPicPr>
          <p:nvPr/>
        </p:nvPicPr>
        <p:blipFill rotWithShape="1">
          <a:blip r:embed="rId10">
            <a:clrChange>
              <a:clrFrom>
                <a:srgbClr val="FFFFFF"/>
              </a:clrFrom>
              <a:clrTo>
                <a:srgbClr val="FFFFFF">
                  <a:alpha val="0"/>
                </a:srgbClr>
              </a:clrTo>
            </a:clrChange>
          </a:blip>
          <a:srcRect l="61866" r="147"/>
          <a:stretch/>
        </p:blipFill>
        <p:spPr>
          <a:xfrm>
            <a:off x="7058071" y="4156023"/>
            <a:ext cx="1524000" cy="520685"/>
          </a:xfrm>
          <a:prstGeom prst="rect">
            <a:avLst/>
          </a:prstGeom>
        </p:spPr>
      </p:pic>
    </p:spTree>
    <p:extLst>
      <p:ext uri="{BB962C8B-B14F-4D97-AF65-F5344CB8AC3E}">
        <p14:creationId xmlns:p14="http://schemas.microsoft.com/office/powerpoint/2010/main" val="25216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100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childTnLst>
                          </p:cTn>
                        </p:par>
                        <p:par>
                          <p:cTn id="29" fill="hold">
                            <p:stCondLst>
                              <p:cond delay="2000"/>
                            </p:stCondLst>
                            <p:childTnLst>
                              <p:par>
                                <p:cTn id="30" presetID="53" presetClass="entr" presetSubtype="16" fill="hold" nodeType="afterEffect">
                                  <p:stCondLst>
                                    <p:cond delay="500"/>
                                  </p:stCondLst>
                                  <p:childTnLst>
                                    <p:set>
                                      <p:cBhvr>
                                        <p:cTn id="31" dur="1" fill="hold">
                                          <p:stCondLst>
                                            <p:cond delay="0"/>
                                          </p:stCondLst>
                                        </p:cTn>
                                        <p:tgtEl>
                                          <p:spTgt spid="1032"/>
                                        </p:tgtEl>
                                        <p:attrNameLst>
                                          <p:attrName>style.visibility</p:attrName>
                                        </p:attrNameLst>
                                      </p:cBhvr>
                                      <p:to>
                                        <p:strVal val="visible"/>
                                      </p:to>
                                    </p:set>
                                    <p:anim calcmode="lin" valueType="num">
                                      <p:cBhvr>
                                        <p:cTn id="32" dur="200" fill="hold"/>
                                        <p:tgtEl>
                                          <p:spTgt spid="1032"/>
                                        </p:tgtEl>
                                        <p:attrNameLst>
                                          <p:attrName>ppt_w</p:attrName>
                                        </p:attrNameLst>
                                      </p:cBhvr>
                                      <p:tavLst>
                                        <p:tav tm="0">
                                          <p:val>
                                            <p:fltVal val="0"/>
                                          </p:val>
                                        </p:tav>
                                        <p:tav tm="100000">
                                          <p:val>
                                            <p:strVal val="#ppt_w"/>
                                          </p:val>
                                        </p:tav>
                                      </p:tavLst>
                                    </p:anim>
                                    <p:anim calcmode="lin" valueType="num">
                                      <p:cBhvr>
                                        <p:cTn id="33" dur="200" fill="hold"/>
                                        <p:tgtEl>
                                          <p:spTgt spid="1032"/>
                                        </p:tgtEl>
                                        <p:attrNameLst>
                                          <p:attrName>ppt_h</p:attrName>
                                        </p:attrNameLst>
                                      </p:cBhvr>
                                      <p:tavLst>
                                        <p:tav tm="0">
                                          <p:val>
                                            <p:fltVal val="0"/>
                                          </p:val>
                                        </p:tav>
                                        <p:tav tm="100000">
                                          <p:val>
                                            <p:strVal val="#ppt_h"/>
                                          </p:val>
                                        </p:tav>
                                      </p:tavLst>
                                    </p:anim>
                                    <p:animEffect transition="in" filter="fade">
                                      <p:cBhvr>
                                        <p:cTn id="34" dur="200"/>
                                        <p:tgtEl>
                                          <p:spTgt spid="1032"/>
                                        </p:tgtEl>
                                      </p:cBhvr>
                                    </p:animEffect>
                                  </p:childTnLst>
                                </p:cTn>
                              </p:par>
                            </p:childTnLst>
                          </p:cTn>
                        </p:par>
                        <p:par>
                          <p:cTn id="35" fill="hold">
                            <p:stCondLst>
                              <p:cond delay="2700"/>
                            </p:stCondLst>
                            <p:childTnLst>
                              <p:par>
                                <p:cTn id="36" presetID="53" presetClass="entr" presetSubtype="16"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200" fill="hold"/>
                                        <p:tgtEl>
                                          <p:spTgt spid="10"/>
                                        </p:tgtEl>
                                        <p:attrNameLst>
                                          <p:attrName>ppt_w</p:attrName>
                                        </p:attrNameLst>
                                      </p:cBhvr>
                                      <p:tavLst>
                                        <p:tav tm="0">
                                          <p:val>
                                            <p:fltVal val="0"/>
                                          </p:val>
                                        </p:tav>
                                        <p:tav tm="100000">
                                          <p:val>
                                            <p:strVal val="#ppt_w"/>
                                          </p:val>
                                        </p:tav>
                                      </p:tavLst>
                                    </p:anim>
                                    <p:anim calcmode="lin" valueType="num">
                                      <p:cBhvr>
                                        <p:cTn id="39" dur="200" fill="hold"/>
                                        <p:tgtEl>
                                          <p:spTgt spid="10"/>
                                        </p:tgtEl>
                                        <p:attrNameLst>
                                          <p:attrName>ppt_h</p:attrName>
                                        </p:attrNameLst>
                                      </p:cBhvr>
                                      <p:tavLst>
                                        <p:tav tm="0">
                                          <p:val>
                                            <p:fltVal val="0"/>
                                          </p:val>
                                        </p:tav>
                                        <p:tav tm="100000">
                                          <p:val>
                                            <p:strVal val="#ppt_h"/>
                                          </p:val>
                                        </p:tav>
                                      </p:tavLst>
                                    </p:anim>
                                    <p:animEffect transition="in" filter="fade">
                                      <p:cBhvr>
                                        <p:cTn id="40" dur="2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3000"/>
                                        <p:tgtEl>
                                          <p:spTgt spid="12"/>
                                        </p:tgtEl>
                                      </p:cBhvr>
                                    </p:animEffect>
                                  </p:childTnLst>
                                </p:cTn>
                              </p:par>
                            </p:childTnLst>
                          </p:cTn>
                        </p:par>
                        <p:par>
                          <p:cTn id="51" fill="hold">
                            <p:stCondLst>
                              <p:cond delay="3500"/>
                            </p:stCondLst>
                            <p:childTnLst>
                              <p:par>
                                <p:cTn id="52" presetID="23" presetClass="entr" presetSubtype="16"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You may explore your project directory using the highlighted </a:t>
            </a:r>
            <a:r>
              <a:rPr lang="en-GB" sz="1400" b="1" dirty="0"/>
              <a:t>Project</a:t>
            </a:r>
            <a:r>
              <a:rPr lang="en-GB" sz="1400" dirty="0"/>
              <a:t> window, normally located below the </a:t>
            </a:r>
            <a:r>
              <a:rPr lang="en-GB" sz="1400" b="1" dirty="0"/>
              <a:t>scene view </a:t>
            </a:r>
            <a:r>
              <a:rPr lang="en-GB" sz="1400" dirty="0"/>
              <a:t>and </a:t>
            </a:r>
            <a:r>
              <a:rPr lang="en-GB" sz="1400" b="1" dirty="0"/>
              <a:t>hierarchy</a:t>
            </a:r>
            <a:r>
              <a:rPr lang="en-GB" sz="1400" dirty="0"/>
              <a:t>. </a:t>
            </a:r>
          </a:p>
          <a:p>
            <a:pPr marL="342900" lvl="1" indent="0">
              <a:buNone/>
            </a:pPr>
            <a:r>
              <a:rPr lang="en-GB" sz="1400" dirty="0"/>
              <a:t>The majority of your project files will be made up of scripts, prefabs, materials and textures.</a:t>
            </a:r>
          </a:p>
          <a:p>
            <a:pPr marL="342900" lvl="1" indent="0">
              <a:buNone/>
            </a:pPr>
            <a:endParaRPr lang="en-GB" sz="1400" dirty="0"/>
          </a:p>
          <a:p>
            <a:pPr marL="342900" lvl="1" indent="0">
              <a:buNone/>
            </a:pPr>
            <a:r>
              <a:rPr lang="en-GB" sz="1400" dirty="0"/>
              <a:t>The example shows Insane Ian Project files.</a:t>
            </a:r>
          </a:p>
        </p:txBody>
      </p:sp>
      <p:pic>
        <p:nvPicPr>
          <p:cNvPr id="7" name="Picture 4" descr="LCARS - Wikipedia">
            <a:extLst>
              <a:ext uri="{FF2B5EF4-FFF2-40B4-BE49-F238E27FC236}">
                <a16:creationId xmlns:a16="http://schemas.microsoft.com/office/drawing/2014/main" id="{C026AA3F-BFD1-441A-4EF8-37FC4CA148E5}"/>
              </a:ext>
            </a:extLst>
          </p:cNvPr>
          <p:cNvPicPr>
            <a:picLocks noChangeAspect="1" noChangeArrowheads="1"/>
          </p:cNvPicPr>
          <p:nvPr/>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a:off x="4552474"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6E4E24A-FEA7-FDA9-BAE3-8CF7F84D94C9}"/>
              </a:ext>
            </a:extLst>
          </p:cNvPr>
          <p:cNvPicPr>
            <a:picLocks noChangeAspect="1"/>
          </p:cNvPicPr>
          <p:nvPr/>
        </p:nvPicPr>
        <p:blipFill>
          <a:blip r:embed="rId3"/>
          <a:stretch>
            <a:fillRect/>
          </a:stretch>
        </p:blipFill>
        <p:spPr>
          <a:xfrm>
            <a:off x="4257819" y="1268014"/>
            <a:ext cx="4306056" cy="2903935"/>
          </a:xfrm>
          <a:prstGeom prst="rect">
            <a:avLst/>
          </a:prstGeom>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4" cstate="email">
            <a:alphaModFix amt="20000"/>
            <a:extLst>
              <a:ext uri="{28A0092B-C50C-407E-A947-70E740481C1C}">
                <a14:useLocalDpi xmlns:a14="http://schemas.microsoft.com/office/drawing/2010/main" val="0"/>
              </a:ext>
            </a:extLst>
          </a:blip>
          <a:srcRect/>
          <a:stretch/>
        </p:blipFill>
        <p:spPr bwMode="auto">
          <a:xfrm>
            <a:off x="4238464" y="3210520"/>
            <a:ext cx="3209318" cy="8574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970E299-E230-14B0-D938-5874D7966D5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875718" y="3119910"/>
            <a:ext cx="725492" cy="1087386"/>
          </a:xfrm>
          <a:prstGeom prst="rect">
            <a:avLst/>
          </a:prstGeom>
        </p:spPr>
      </p:pic>
      <p:pic>
        <p:nvPicPr>
          <p:cNvPr id="14" name="Picture 13">
            <a:extLst>
              <a:ext uri="{FF2B5EF4-FFF2-40B4-BE49-F238E27FC236}">
                <a16:creationId xmlns:a16="http://schemas.microsoft.com/office/drawing/2014/main" id="{34FDBE87-40CA-64C4-4E13-51D7C39F76B0}"/>
              </a:ext>
            </a:extLst>
          </p:cNvPr>
          <p:cNvPicPr>
            <a:picLocks noChangeAspect="1"/>
          </p:cNvPicPr>
          <p:nvPr/>
        </p:nvPicPr>
        <p:blipFill>
          <a:blip r:embed="rId5">
            <a:clrChange>
              <a:clrFrom>
                <a:srgbClr val="000000"/>
              </a:clrFrom>
              <a:clrTo>
                <a:srgbClr val="000000">
                  <a:alpha val="0"/>
                </a:srgbClr>
              </a:clrTo>
            </a:clrChange>
          </a:blip>
          <a:stretch>
            <a:fillRect/>
          </a:stretch>
        </p:blipFill>
        <p:spPr>
          <a:xfrm flipH="1">
            <a:off x="7127562" y="3141731"/>
            <a:ext cx="725492" cy="1065565"/>
          </a:xfrm>
          <a:prstGeom prst="rect">
            <a:avLst/>
          </a:prstGeom>
        </p:spPr>
      </p:pic>
    </p:spTree>
    <p:extLst>
      <p:ext uri="{BB962C8B-B14F-4D97-AF65-F5344CB8AC3E}">
        <p14:creationId xmlns:p14="http://schemas.microsoft.com/office/powerpoint/2010/main" val="2743008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6" name="Picture 5">
            <a:extLst>
              <a:ext uri="{FF2B5EF4-FFF2-40B4-BE49-F238E27FC236}">
                <a16:creationId xmlns:a16="http://schemas.microsoft.com/office/drawing/2014/main" id="{1531435A-4CF1-2032-0971-435519DBC1F7}"/>
              </a:ext>
            </a:extLst>
          </p:cNvPr>
          <p:cNvPicPr>
            <a:picLocks noChangeAspect="1"/>
          </p:cNvPicPr>
          <p:nvPr/>
        </p:nvPicPr>
        <p:blipFill>
          <a:blip r:embed="rId2"/>
          <a:stretch>
            <a:fillRect/>
          </a:stretch>
        </p:blipFill>
        <p:spPr>
          <a:xfrm>
            <a:off x="4122421" y="1205578"/>
            <a:ext cx="4298730" cy="2900115"/>
          </a:xfrm>
          <a:prstGeom prst="rect">
            <a:avLst/>
          </a:prstGeom>
        </p:spPr>
      </p:pic>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Selecting the </a:t>
            </a:r>
            <a:r>
              <a:rPr lang="en-GB" sz="1400" b="1" dirty="0"/>
              <a:t>Game </a:t>
            </a:r>
            <a:r>
              <a:rPr lang="en-GB" sz="1400" dirty="0"/>
              <a:t>window tab and pressing the </a:t>
            </a:r>
            <a:r>
              <a:rPr lang="en-GB" sz="1400" b="1" dirty="0"/>
              <a:t>play</a:t>
            </a:r>
            <a:r>
              <a:rPr lang="en-GB" sz="1400" dirty="0"/>
              <a:t> button will play an interpreted version of your scene in its current state.</a:t>
            </a:r>
          </a:p>
          <a:p>
            <a:pPr marL="342900" lvl="1" indent="0">
              <a:buNone/>
            </a:pPr>
            <a:endParaRPr lang="en-GB" sz="1400" dirty="0"/>
          </a:p>
          <a:p>
            <a:pPr marL="342900" lvl="1" indent="0">
              <a:buNone/>
            </a:pPr>
            <a:r>
              <a:rPr lang="en-GB" sz="1400" dirty="0"/>
              <a:t>There are no visible objects in the scene, so the </a:t>
            </a:r>
            <a:r>
              <a:rPr lang="en-GB" sz="1400" b="1" dirty="0"/>
              <a:t>Main Camera </a:t>
            </a:r>
            <a:r>
              <a:rPr lang="en-GB" sz="1400" dirty="0"/>
              <a:t>simply renders the skybox at the horizon.</a:t>
            </a:r>
          </a:p>
          <a:p>
            <a:pPr marL="342900" lvl="1" indent="0">
              <a:buNone/>
            </a:pPr>
            <a:endParaRPr lang="en-GB" sz="1400" dirty="0"/>
          </a:p>
          <a:p>
            <a:pPr marL="342900" lvl="1" indent="0">
              <a:buNone/>
            </a:pPr>
            <a:r>
              <a:rPr lang="en-GB" sz="1400" dirty="0"/>
              <a:t>In this case, the </a:t>
            </a:r>
            <a:r>
              <a:rPr lang="en-GB" sz="1400" b="1" dirty="0"/>
              <a:t>Game</a:t>
            </a:r>
            <a:r>
              <a:rPr lang="en-GB" sz="1400" dirty="0"/>
              <a:t> </a:t>
            </a:r>
            <a:r>
              <a:rPr lang="en-GB" sz="1400" b="1" dirty="0"/>
              <a:t>view</a:t>
            </a:r>
            <a:r>
              <a:rPr lang="en-GB" sz="1400" dirty="0"/>
              <a:t> has replaced the </a:t>
            </a:r>
            <a:r>
              <a:rPr lang="en-GB" sz="1400" b="1" dirty="0"/>
              <a:t>Scene view – </a:t>
            </a:r>
            <a:r>
              <a:rPr lang="en-GB" sz="1400" dirty="0"/>
              <a:t>but this does not have to be the case!</a:t>
            </a:r>
          </a:p>
          <a:p>
            <a:pPr marL="342900" lvl="1" indent="0">
              <a:buNone/>
            </a:pPr>
            <a:r>
              <a:rPr lang="en-GB" sz="1400" dirty="0"/>
              <a:t>All windows can be dragged around and rearranged – even to separate monitors!</a:t>
            </a:r>
          </a:p>
        </p:txBody>
      </p:sp>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3" cstate="email">
            <a:alphaModFix amt="20000"/>
            <a:extLst>
              <a:ext uri="{28A0092B-C50C-407E-A947-70E740481C1C}">
                <a14:useLocalDpi xmlns:a14="http://schemas.microsoft.com/office/drawing/2010/main" val="0"/>
              </a:ext>
            </a:extLst>
          </a:blip>
          <a:srcRect/>
          <a:stretch/>
        </p:blipFill>
        <p:spPr bwMode="auto">
          <a:xfrm>
            <a:off x="5160184" y="1573042"/>
            <a:ext cx="2231216" cy="146708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769F4B36-A3CF-37D4-B442-E2DC548DAB53}"/>
              </a:ext>
            </a:extLst>
          </p:cNvPr>
          <p:cNvCxnSpPr>
            <a:cxnSpLocks/>
          </p:cNvCxnSpPr>
          <p:nvPr/>
        </p:nvCxnSpPr>
        <p:spPr>
          <a:xfrm>
            <a:off x="5584190" y="1398880"/>
            <a:ext cx="4419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27EFC4-29A7-02D2-5356-ED5363B468D4}"/>
              </a:ext>
            </a:extLst>
          </p:cNvPr>
          <p:cNvCxnSpPr>
            <a:cxnSpLocks/>
          </p:cNvCxnSpPr>
          <p:nvPr/>
        </p:nvCxnSpPr>
        <p:spPr>
          <a:xfrm flipH="1">
            <a:off x="6450807" y="1475241"/>
            <a:ext cx="58531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1EF2A9-F034-E239-D8EA-595C776E612D}"/>
              </a:ext>
            </a:extLst>
          </p:cNvPr>
          <p:cNvSpPr/>
          <p:nvPr/>
        </p:nvSpPr>
        <p:spPr>
          <a:xfrm>
            <a:off x="6028897" y="1358587"/>
            <a:ext cx="343328" cy="83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6D020B8-DE50-B57E-877A-E8F2CA8904EC}"/>
              </a:ext>
            </a:extLst>
          </p:cNvPr>
          <p:cNvSpPr/>
          <p:nvPr/>
        </p:nvSpPr>
        <p:spPr>
          <a:xfrm>
            <a:off x="6153247" y="1449159"/>
            <a:ext cx="276128" cy="65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3592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849003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400" dirty="0"/>
              <a:t>As mentioned before, a scene is made out of objects, called </a:t>
            </a:r>
            <a:r>
              <a:rPr lang="en-GB" sz="1400" b="1" dirty="0"/>
              <a:t>GameObjects</a:t>
            </a:r>
            <a:r>
              <a:rPr lang="en-GB" sz="1400" dirty="0"/>
              <a:t>.</a:t>
            </a:r>
          </a:p>
          <a:p>
            <a:pPr lvl="1"/>
            <a:r>
              <a:rPr lang="en-GB" sz="1400" b="1" dirty="0"/>
              <a:t>GameObjects</a:t>
            </a:r>
            <a:r>
              <a:rPr lang="en-GB" sz="1400" dirty="0"/>
              <a:t> follow a similar paradigm to Objects in OOP </a:t>
            </a:r>
            <a:r>
              <a:rPr lang="en-GB" sz="1100" dirty="0"/>
              <a:t>(don’t get confused, objects still exist, we’re not describing code yet!)</a:t>
            </a:r>
          </a:p>
          <a:p>
            <a:pPr lvl="1"/>
            <a:r>
              <a:rPr lang="en-GB" sz="1400" b="1" dirty="0"/>
              <a:t>GameObjects</a:t>
            </a:r>
            <a:r>
              <a:rPr lang="en-GB" sz="1400" dirty="0"/>
              <a:t> are instantiations of a base prefab.</a:t>
            </a:r>
          </a:p>
          <a:p>
            <a:pPr lvl="1"/>
            <a:r>
              <a:rPr lang="en-GB" sz="1400" b="1" dirty="0"/>
              <a:t>GameObjects</a:t>
            </a:r>
            <a:r>
              <a:rPr lang="en-GB" sz="1400" dirty="0"/>
              <a:t> have a set of </a:t>
            </a:r>
            <a:r>
              <a:rPr lang="en-GB" sz="1400" b="1" dirty="0"/>
              <a:t>components</a:t>
            </a:r>
            <a:r>
              <a:rPr lang="en-GB" sz="1400" dirty="0"/>
              <a:t> attached to them, which describe how they behave in the scene, as well as how they react to others in the scene.</a:t>
            </a:r>
          </a:p>
          <a:p>
            <a:pPr lvl="1"/>
            <a:r>
              <a:rPr lang="en-GB" sz="1400" dirty="0"/>
              <a:t>Everything that </a:t>
            </a:r>
            <a:r>
              <a:rPr lang="en-GB" sz="1400" i="1" dirty="0"/>
              <a:t>exists </a:t>
            </a:r>
            <a:r>
              <a:rPr lang="en-GB" sz="1400" dirty="0"/>
              <a:t>in your game is a </a:t>
            </a:r>
            <a:r>
              <a:rPr lang="en-GB" sz="1400" b="1" dirty="0" err="1"/>
              <a:t>GameObject</a:t>
            </a:r>
            <a:r>
              <a:rPr lang="en-GB" sz="1400" b="1" dirty="0"/>
              <a:t>, </a:t>
            </a:r>
            <a:r>
              <a:rPr lang="en-GB" sz="1400" dirty="0"/>
              <a:t>and most of your scripting will be writing </a:t>
            </a:r>
            <a:r>
              <a:rPr lang="en-GB" sz="1400" b="1" dirty="0" err="1"/>
              <a:t>Monobehaviour</a:t>
            </a:r>
            <a:r>
              <a:rPr lang="en-GB" sz="1400" b="1" dirty="0"/>
              <a:t> components</a:t>
            </a:r>
            <a:r>
              <a:rPr lang="en-GB" sz="1400" dirty="0"/>
              <a:t> to define their behaviour and interactions.</a:t>
            </a:r>
            <a:endParaRPr lang="en-GB" sz="1400" b="1" dirty="0"/>
          </a:p>
        </p:txBody>
      </p:sp>
    </p:spTree>
    <p:extLst>
      <p:ext uri="{BB962C8B-B14F-4D97-AF65-F5344CB8AC3E}">
        <p14:creationId xmlns:p14="http://schemas.microsoft.com/office/powerpoint/2010/main" val="223312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can create a new empty </a:t>
            </a:r>
            <a:r>
              <a:rPr lang="en-GB" sz="1400" b="1" dirty="0" err="1"/>
              <a:t>GameObject</a:t>
            </a:r>
            <a:r>
              <a:rPr lang="en-GB" sz="1400" dirty="0"/>
              <a:t> in our </a:t>
            </a:r>
            <a:r>
              <a:rPr lang="en-GB" sz="1400" b="1" dirty="0"/>
              <a:t>Scene View</a:t>
            </a:r>
            <a:r>
              <a:rPr lang="en-GB" sz="1400" dirty="0"/>
              <a:t> by going to the </a:t>
            </a:r>
            <a:r>
              <a:rPr lang="en-GB" sz="1400" b="1" dirty="0" err="1"/>
              <a:t>GameObject</a:t>
            </a:r>
            <a:r>
              <a:rPr lang="en-GB" sz="1400" dirty="0"/>
              <a:t> tab and selecting ‘Create Empty’.</a:t>
            </a:r>
          </a:p>
          <a:p>
            <a:pPr marL="342900" lvl="1" indent="0">
              <a:buNone/>
            </a:pPr>
            <a:endParaRPr lang="en-GB" sz="1400" dirty="0"/>
          </a:p>
          <a:p>
            <a:pPr marL="342900" lvl="1" indent="0">
              <a:buNone/>
            </a:pPr>
            <a:r>
              <a:rPr lang="en-GB" sz="1400" dirty="0"/>
              <a:t>An empty </a:t>
            </a:r>
            <a:r>
              <a:rPr lang="en-GB" sz="1400" b="1" dirty="0" err="1"/>
              <a:t>GameObject</a:t>
            </a:r>
            <a:r>
              <a:rPr lang="en-GB" sz="1400" dirty="0"/>
              <a:t> exists without any components aside from a </a:t>
            </a:r>
            <a:r>
              <a:rPr lang="en-GB" sz="1400" b="1" dirty="0"/>
              <a:t>Transform</a:t>
            </a:r>
            <a:r>
              <a:rPr lang="en-GB" sz="1400" dirty="0"/>
              <a:t>, it is simply an entity within the scene.</a:t>
            </a:r>
          </a:p>
          <a:p>
            <a:pPr marL="342900" lvl="1" indent="0">
              <a:buNone/>
            </a:pPr>
            <a:endParaRPr lang="en-GB" sz="1400" dirty="0"/>
          </a:p>
        </p:txBody>
      </p:sp>
      <p:pic>
        <p:nvPicPr>
          <p:cNvPr id="7" name="Picture 6">
            <a:extLst>
              <a:ext uri="{FF2B5EF4-FFF2-40B4-BE49-F238E27FC236}">
                <a16:creationId xmlns:a16="http://schemas.microsoft.com/office/drawing/2014/main" id="{BF0A8D05-6785-AC5F-6029-D35D39AA2BFE}"/>
              </a:ext>
            </a:extLst>
          </p:cNvPr>
          <p:cNvPicPr>
            <a:picLocks noChangeAspect="1"/>
          </p:cNvPicPr>
          <p:nvPr/>
        </p:nvPicPr>
        <p:blipFill rotWithShape="1">
          <a:blip r:embed="rId2"/>
          <a:srcRect l="53250" t="5346" r="11834" b="11630"/>
          <a:stretch/>
        </p:blipFill>
        <p:spPr>
          <a:xfrm>
            <a:off x="4135321" y="1141423"/>
            <a:ext cx="4429559" cy="2962275"/>
          </a:xfrm>
          <a:prstGeom prst="rect">
            <a:avLst/>
          </a:prstGeom>
        </p:spPr>
      </p:pic>
    </p:spTree>
    <p:extLst>
      <p:ext uri="{BB962C8B-B14F-4D97-AF65-F5344CB8AC3E}">
        <p14:creationId xmlns:p14="http://schemas.microsoft.com/office/powerpoint/2010/main" val="389760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can create a new empty </a:t>
            </a:r>
            <a:r>
              <a:rPr lang="en-GB" sz="1400" b="1" dirty="0" err="1"/>
              <a:t>GameObject</a:t>
            </a:r>
            <a:r>
              <a:rPr lang="en-GB" sz="1400" dirty="0"/>
              <a:t> in our </a:t>
            </a:r>
            <a:r>
              <a:rPr lang="en-GB" sz="1400" b="1" dirty="0"/>
              <a:t>Scene View</a:t>
            </a:r>
            <a:r>
              <a:rPr lang="en-GB" sz="1400" dirty="0"/>
              <a:t> by going to the </a:t>
            </a:r>
            <a:r>
              <a:rPr lang="en-GB" sz="1400" b="1" dirty="0" err="1"/>
              <a:t>GameObject</a:t>
            </a:r>
            <a:r>
              <a:rPr lang="en-GB" sz="1400" dirty="0"/>
              <a:t> tab and selecting ‘Create Empty’.</a:t>
            </a:r>
          </a:p>
          <a:p>
            <a:pPr marL="342900" lvl="1" indent="0">
              <a:buNone/>
            </a:pPr>
            <a:endParaRPr lang="en-GB" sz="1400" dirty="0"/>
          </a:p>
          <a:p>
            <a:pPr marL="342900" lvl="1" indent="0">
              <a:buNone/>
            </a:pPr>
            <a:r>
              <a:rPr lang="en-GB" sz="1400" dirty="0"/>
              <a:t>An empty </a:t>
            </a:r>
            <a:r>
              <a:rPr lang="en-GB" sz="1400" b="1" dirty="0" err="1"/>
              <a:t>GameObject</a:t>
            </a:r>
            <a:r>
              <a:rPr lang="en-GB" sz="1400" dirty="0"/>
              <a:t> exists without any components aside from a </a:t>
            </a:r>
            <a:r>
              <a:rPr lang="en-GB" sz="1400" b="1" dirty="0"/>
              <a:t>Transform</a:t>
            </a:r>
            <a:r>
              <a:rPr lang="en-GB" sz="1400" dirty="0"/>
              <a:t>, it is simply an entity within the scene.</a:t>
            </a:r>
          </a:p>
          <a:p>
            <a:pPr marL="342900" lvl="1" indent="0">
              <a:buNone/>
            </a:pPr>
            <a:endParaRPr lang="en-GB" sz="1400" dirty="0"/>
          </a:p>
          <a:p>
            <a:pPr marL="342900" lvl="1" indent="0">
              <a:buNone/>
            </a:pPr>
            <a:r>
              <a:rPr lang="en-GB" sz="1400" dirty="0"/>
              <a:t>Here’s an example of an empty </a:t>
            </a:r>
            <a:r>
              <a:rPr lang="en-GB" sz="1400" b="1" dirty="0" err="1"/>
              <a:t>GameObject</a:t>
            </a:r>
            <a:r>
              <a:rPr lang="en-GB" sz="1400" b="1" dirty="0"/>
              <a:t>.</a:t>
            </a:r>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6" name="Picture 5">
            <a:extLst>
              <a:ext uri="{FF2B5EF4-FFF2-40B4-BE49-F238E27FC236}">
                <a16:creationId xmlns:a16="http://schemas.microsoft.com/office/drawing/2014/main" id="{065F308D-D528-F693-3CFF-F55A1B9B40CA}"/>
              </a:ext>
            </a:extLst>
          </p:cNvPr>
          <p:cNvPicPr>
            <a:picLocks noChangeAspect="1"/>
          </p:cNvPicPr>
          <p:nvPr/>
        </p:nvPicPr>
        <p:blipFill>
          <a:blip r:embed="rId2"/>
          <a:stretch>
            <a:fillRect/>
          </a:stretch>
        </p:blipFill>
        <p:spPr>
          <a:xfrm>
            <a:off x="4099559" y="1181546"/>
            <a:ext cx="4599533" cy="3082410"/>
          </a:xfrm>
          <a:prstGeom prst="rect">
            <a:avLst/>
          </a:prstGeom>
        </p:spPr>
      </p:pic>
      <p:sp>
        <p:nvSpPr>
          <p:cNvPr id="3" name="Rectangle 2">
            <a:extLst>
              <a:ext uri="{FF2B5EF4-FFF2-40B4-BE49-F238E27FC236}">
                <a16:creationId xmlns:a16="http://schemas.microsoft.com/office/drawing/2014/main" id="{E31A6BFA-A060-760D-3676-2A457DD671CC}"/>
              </a:ext>
            </a:extLst>
          </p:cNvPr>
          <p:cNvSpPr/>
          <p:nvPr/>
        </p:nvSpPr>
        <p:spPr>
          <a:xfrm>
            <a:off x="4183380" y="1729740"/>
            <a:ext cx="1051560" cy="73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60C96B4-DB9D-2382-80CC-3CF3A92847E4}"/>
              </a:ext>
            </a:extLst>
          </p:cNvPr>
          <p:cNvSpPr/>
          <p:nvPr/>
        </p:nvSpPr>
        <p:spPr>
          <a:xfrm>
            <a:off x="7581900" y="1534268"/>
            <a:ext cx="1117192" cy="14070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7048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GameObjects may be disabled in-editor or programmatically at runtime.</a:t>
            </a:r>
          </a:p>
          <a:p>
            <a:pPr marL="342900" lvl="1" indent="0">
              <a:buNone/>
            </a:pPr>
            <a:endParaRPr lang="en-GB" sz="1400" dirty="0"/>
          </a:p>
          <a:p>
            <a:pPr marL="342900" lvl="1" indent="0">
              <a:buNone/>
            </a:pPr>
            <a:r>
              <a:rPr lang="en-GB" sz="1400" dirty="0"/>
              <a:t>In editor, this is done with the highlighted checkbox.</a:t>
            </a:r>
          </a:p>
          <a:p>
            <a:pPr marL="342900" lvl="1" indent="0">
              <a:buNone/>
            </a:pPr>
            <a:endParaRPr lang="en-GB" sz="1400" b="1" dirty="0"/>
          </a:p>
          <a:p>
            <a:pPr marL="342900" lvl="1" indent="0">
              <a:buNone/>
            </a:pPr>
            <a:r>
              <a:rPr lang="en-GB" sz="1400" dirty="0"/>
              <a:t>This disables the behaviour of almost all components without destroying it.</a:t>
            </a:r>
          </a:p>
          <a:p>
            <a:pPr marL="342900" lvl="1" indent="0">
              <a:buNone/>
            </a:pPr>
            <a:endParaRPr lang="en-GB" sz="1400" dirty="0"/>
          </a:p>
          <a:p>
            <a:pPr marL="342900" lvl="1" indent="0">
              <a:buNone/>
            </a:pPr>
            <a:r>
              <a:rPr lang="en-GB" sz="1400" dirty="0"/>
              <a:t>Note that this does not affect the Awake() method.</a:t>
            </a:r>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6" name="Picture 5">
            <a:extLst>
              <a:ext uri="{FF2B5EF4-FFF2-40B4-BE49-F238E27FC236}">
                <a16:creationId xmlns:a16="http://schemas.microsoft.com/office/drawing/2014/main" id="{065F308D-D528-F693-3CFF-F55A1B9B40CA}"/>
              </a:ext>
            </a:extLst>
          </p:cNvPr>
          <p:cNvPicPr>
            <a:picLocks noChangeAspect="1"/>
          </p:cNvPicPr>
          <p:nvPr/>
        </p:nvPicPr>
        <p:blipFill>
          <a:blip r:embed="rId2"/>
          <a:stretch>
            <a:fillRect/>
          </a:stretch>
        </p:blipFill>
        <p:spPr>
          <a:xfrm>
            <a:off x="4099559" y="1181546"/>
            <a:ext cx="4599533" cy="3082410"/>
          </a:xfrm>
          <a:prstGeom prst="rect">
            <a:avLst/>
          </a:prstGeom>
        </p:spPr>
      </p:pic>
      <p:cxnSp>
        <p:nvCxnSpPr>
          <p:cNvPr id="3" name="Straight Arrow Connector 2">
            <a:extLst>
              <a:ext uri="{FF2B5EF4-FFF2-40B4-BE49-F238E27FC236}">
                <a16:creationId xmlns:a16="http://schemas.microsoft.com/office/drawing/2014/main" id="{96D10AD1-F8F8-B578-C4DC-DCDA802678F4}"/>
              </a:ext>
            </a:extLst>
          </p:cNvPr>
          <p:cNvCxnSpPr>
            <a:cxnSpLocks/>
          </p:cNvCxnSpPr>
          <p:nvPr/>
        </p:nvCxnSpPr>
        <p:spPr>
          <a:xfrm>
            <a:off x="6986588" y="1563187"/>
            <a:ext cx="71834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5513B53-E02D-76DC-E394-686149794309}"/>
              </a:ext>
            </a:extLst>
          </p:cNvPr>
          <p:cNvSpPr/>
          <p:nvPr/>
        </p:nvSpPr>
        <p:spPr>
          <a:xfrm>
            <a:off x="7729538" y="1515749"/>
            <a:ext cx="107156" cy="93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274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You may Destroy a </a:t>
            </a:r>
            <a:r>
              <a:rPr lang="en-GB" sz="1400" b="1" dirty="0" err="1"/>
              <a:t>GameObject</a:t>
            </a:r>
            <a:r>
              <a:rPr lang="en-GB" sz="1400" b="1" dirty="0"/>
              <a:t> </a:t>
            </a:r>
            <a:r>
              <a:rPr lang="en-GB" sz="1400" dirty="0"/>
              <a:t>programmatically by calling the static Destroy method.</a:t>
            </a:r>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9" name="Picture 8">
            <a:extLst>
              <a:ext uri="{FF2B5EF4-FFF2-40B4-BE49-F238E27FC236}">
                <a16:creationId xmlns:a16="http://schemas.microsoft.com/office/drawing/2014/main" id="{40559B21-B5E3-DF71-798C-F63D8A5BC4F8}"/>
              </a:ext>
            </a:extLst>
          </p:cNvPr>
          <p:cNvPicPr>
            <a:picLocks noChangeAspect="1"/>
          </p:cNvPicPr>
          <p:nvPr/>
        </p:nvPicPr>
        <p:blipFill>
          <a:blip r:embed="rId2"/>
          <a:stretch>
            <a:fillRect/>
          </a:stretch>
        </p:blipFill>
        <p:spPr>
          <a:xfrm>
            <a:off x="4687200" y="1862287"/>
            <a:ext cx="3456651" cy="600113"/>
          </a:xfrm>
          <a:prstGeom prst="rect">
            <a:avLst/>
          </a:prstGeom>
        </p:spPr>
      </p:pic>
    </p:spTree>
    <p:extLst>
      <p:ext uri="{BB962C8B-B14F-4D97-AF65-F5344CB8AC3E}">
        <p14:creationId xmlns:p14="http://schemas.microsoft.com/office/powerpoint/2010/main" val="1379649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All </a:t>
            </a:r>
            <a:r>
              <a:rPr lang="en-GB" sz="1400" b="1" dirty="0"/>
              <a:t>GameObjects</a:t>
            </a:r>
            <a:r>
              <a:rPr lang="en-GB" sz="1400" dirty="0"/>
              <a:t> must have a </a:t>
            </a:r>
            <a:r>
              <a:rPr lang="en-GB" sz="1400" b="1" dirty="0"/>
              <a:t>Transform </a:t>
            </a:r>
            <a:r>
              <a:rPr lang="en-GB" sz="1400" dirty="0"/>
              <a:t>component.</a:t>
            </a:r>
          </a:p>
          <a:p>
            <a:pPr marL="342900" lvl="1" indent="0">
              <a:buNone/>
            </a:pPr>
            <a:r>
              <a:rPr lang="en-GB" sz="1400" b="1" dirty="0"/>
              <a:t>Transform</a:t>
            </a:r>
            <a:r>
              <a:rPr lang="en-GB" sz="1400" dirty="0"/>
              <a:t> governs the </a:t>
            </a:r>
            <a:r>
              <a:rPr lang="en-GB" sz="1400" dirty="0" err="1"/>
              <a:t>GameObject’s</a:t>
            </a:r>
            <a:r>
              <a:rPr lang="en-GB" sz="1400" dirty="0"/>
              <a:t> position, rotation, and scale with respect to its current frame of reference (local or global space).</a:t>
            </a:r>
          </a:p>
          <a:p>
            <a:pPr marL="342900" lvl="1" indent="0">
              <a:buNone/>
            </a:pPr>
            <a:endParaRPr lang="en-GB" sz="1400" dirty="0"/>
          </a:p>
          <a:p>
            <a:pPr marL="342900" lvl="1" indent="0">
              <a:buNone/>
            </a:pPr>
            <a:r>
              <a:rPr lang="en-GB" sz="1400" dirty="0"/>
              <a:t>Rotations are viewed as Euler Angles (</a:t>
            </a:r>
            <a:r>
              <a:rPr lang="en-GB" sz="1400" dirty="0" err="1"/>
              <a:t>x,y,z</a:t>
            </a:r>
            <a:r>
              <a:rPr lang="en-GB" sz="1400" dirty="0"/>
              <a:t>), but are internally represented as </a:t>
            </a:r>
            <a:r>
              <a:rPr lang="en-GB" sz="1400" b="1" dirty="0"/>
              <a:t>Quaternions.</a:t>
            </a:r>
            <a:endParaRPr lang="en-GB" sz="1400" dirty="0"/>
          </a:p>
          <a:p>
            <a:pPr marL="342900" lvl="1" indent="0">
              <a:buNone/>
            </a:pPr>
            <a:r>
              <a:rPr lang="en-GB" sz="1400" dirty="0"/>
              <a:t>It is generally recommended that you don’t try and write/set Quaternions yourself, and instead rely on wrapper methods.</a:t>
            </a:r>
          </a:p>
        </p:txBody>
      </p:sp>
      <p:pic>
        <p:nvPicPr>
          <p:cNvPr id="3" name="Picture 2">
            <a:extLst>
              <a:ext uri="{FF2B5EF4-FFF2-40B4-BE49-F238E27FC236}">
                <a16:creationId xmlns:a16="http://schemas.microsoft.com/office/drawing/2014/main" id="{308B7E28-CF10-22B9-5463-3BDF4BCECC87}"/>
              </a:ext>
            </a:extLst>
          </p:cNvPr>
          <p:cNvPicPr>
            <a:picLocks noChangeAspect="1"/>
          </p:cNvPicPr>
          <p:nvPr/>
        </p:nvPicPr>
        <p:blipFill rotWithShape="1">
          <a:blip r:embed="rId2"/>
          <a:srcRect l="76539" t="4906" b="72574"/>
          <a:stretch/>
        </p:blipFill>
        <p:spPr>
          <a:xfrm>
            <a:off x="4562475" y="1374549"/>
            <a:ext cx="2173287" cy="1398044"/>
          </a:xfrm>
          <a:prstGeom prst="rect">
            <a:avLst/>
          </a:prstGeom>
        </p:spPr>
      </p:pic>
      <p:pic>
        <p:nvPicPr>
          <p:cNvPr id="10250" name="Picture 10" descr="TRANSFORMERS Toys Generations Legacy Core Optimus Prime Action Figure - 8  and Up, 3.5-inch, Multicolor (F3508) : Amazon.co.uk: Toys &amp; Games">
            <a:extLst>
              <a:ext uri="{FF2B5EF4-FFF2-40B4-BE49-F238E27FC236}">
                <a16:creationId xmlns:a16="http://schemas.microsoft.com/office/drawing/2014/main" id="{DDF8B4AA-C0FC-15BC-D282-5529210F247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21189" y="3067292"/>
            <a:ext cx="2073275" cy="1802364"/>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Dad is holding a baby stock image. Image of black, adult - 111278821">
            <a:extLst>
              <a:ext uri="{FF2B5EF4-FFF2-40B4-BE49-F238E27FC236}">
                <a16:creationId xmlns:a16="http://schemas.microsoft.com/office/drawing/2014/main" id="{1AF9AADC-2CD1-6D85-1E66-63AF2C20A094}"/>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13879" y="2243319"/>
            <a:ext cx="1697395" cy="254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002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are able to ‘parent’ GameObjects to each other.</a:t>
            </a:r>
          </a:p>
          <a:p>
            <a:pPr marL="342900" lvl="1" indent="0">
              <a:buNone/>
            </a:pPr>
            <a:r>
              <a:rPr lang="en-GB" sz="1400" dirty="0"/>
              <a:t>This can be done in the </a:t>
            </a:r>
            <a:r>
              <a:rPr lang="en-GB" sz="1400" b="1" dirty="0"/>
              <a:t>Hierarchy</a:t>
            </a:r>
            <a:r>
              <a:rPr lang="en-GB" sz="1400" dirty="0"/>
              <a:t> view, or programmatically at runtime.</a:t>
            </a:r>
          </a:p>
          <a:p>
            <a:pPr marL="342900" lvl="1" indent="0">
              <a:buNone/>
            </a:pPr>
            <a:r>
              <a:rPr lang="en-GB" sz="1400" dirty="0"/>
              <a:t>A child transform will define itself in the local space of its parent, rather than in world space.</a:t>
            </a:r>
          </a:p>
          <a:p>
            <a:pPr marL="342900" lvl="1" indent="0">
              <a:buNone/>
            </a:pPr>
            <a:r>
              <a:rPr lang="en-GB" sz="1400" dirty="0"/>
              <a:t>This means that it moves, rotates, and scales as if it were a part of the parent.</a:t>
            </a:r>
          </a:p>
        </p:txBody>
      </p:sp>
      <p:pic>
        <p:nvPicPr>
          <p:cNvPr id="11266" name="Picture 2" descr="Dad is holding a baby stock image. Image of black, adult - 111278821">
            <a:extLst>
              <a:ext uri="{FF2B5EF4-FFF2-40B4-BE49-F238E27FC236}">
                <a16:creationId xmlns:a16="http://schemas.microsoft.com/office/drawing/2014/main" id="{44189EA9-9D17-EB1C-32B6-A3F7DD68A65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92346" y="1020719"/>
            <a:ext cx="2471737" cy="370760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RANSFORMERS Toys Generations Legacy Core Optimus Prime Action Figure - 8  and Up, 3.5-inch, Multicolor (F3508) : Amazon.co.uk: Toys &amp; Games">
            <a:extLst>
              <a:ext uri="{FF2B5EF4-FFF2-40B4-BE49-F238E27FC236}">
                <a16:creationId xmlns:a16="http://schemas.microsoft.com/office/drawing/2014/main" id="{C8C6921D-C7D9-50B3-829D-6EC928B75AB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rot="1740605">
            <a:off x="5091981" y="1408492"/>
            <a:ext cx="2164080" cy="18813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ad is holding a baby stock image. Image of black, adult - 111278821">
            <a:extLst>
              <a:ext uri="{FF2B5EF4-FFF2-40B4-BE49-F238E27FC236}">
                <a16:creationId xmlns:a16="http://schemas.microsoft.com/office/drawing/2014/main" id="{C9594343-4FF3-900F-61D9-CC831378CBE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5786763" y="1020718"/>
            <a:ext cx="1082675" cy="230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24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pic>
        <p:nvPicPr>
          <p:cNvPr id="7" name="Picture 6">
            <a:extLst>
              <a:ext uri="{FF2B5EF4-FFF2-40B4-BE49-F238E27FC236}">
                <a16:creationId xmlns:a16="http://schemas.microsoft.com/office/drawing/2014/main" id="{A46602B9-C523-BC6C-4815-E314DC53560A}"/>
              </a:ext>
            </a:extLst>
          </p:cNvPr>
          <p:cNvPicPr>
            <a:picLocks noChangeAspect="1"/>
          </p:cNvPicPr>
          <p:nvPr/>
        </p:nvPicPr>
        <p:blipFill rotWithShape="1">
          <a:blip r:embed="rId3"/>
          <a:srcRect t="3787"/>
          <a:stretch/>
        </p:blipFill>
        <p:spPr>
          <a:xfrm>
            <a:off x="958830" y="1268015"/>
            <a:ext cx="7043460" cy="3113051"/>
          </a:xfrm>
          <a:prstGeom prst="rect">
            <a:avLst/>
          </a:prstGeom>
        </p:spPr>
      </p:pic>
      <p:sp>
        <p:nvSpPr>
          <p:cNvPr id="3" name="TextBox 2">
            <a:extLst>
              <a:ext uri="{FF2B5EF4-FFF2-40B4-BE49-F238E27FC236}">
                <a16:creationId xmlns:a16="http://schemas.microsoft.com/office/drawing/2014/main" id="{2FDA8AC1-58A2-215F-0737-009C88A355B1}"/>
              </a:ext>
            </a:extLst>
          </p:cNvPr>
          <p:cNvSpPr txBox="1"/>
          <p:nvPr/>
        </p:nvSpPr>
        <p:spPr>
          <a:xfrm>
            <a:off x="4781160" y="995472"/>
            <a:ext cx="1500240" cy="300082"/>
          </a:xfrm>
          <a:prstGeom prst="rect">
            <a:avLst/>
          </a:prstGeom>
          <a:noFill/>
        </p:spPr>
        <p:txBody>
          <a:bodyPr wrap="square" rtlCol="0">
            <a:spAutoFit/>
          </a:bodyPr>
          <a:lstStyle/>
          <a:p>
            <a:r>
              <a:rPr lang="en-GB" dirty="0">
                <a:solidFill>
                  <a:srgbClr val="FF0000"/>
                </a:solidFill>
                <a:latin typeface="Rockwell" panose="02060603020205020403" pitchFamily="18" charset="0"/>
              </a:rPr>
              <a:t>Parent:</a:t>
            </a:r>
          </a:p>
        </p:txBody>
      </p:sp>
      <p:sp>
        <p:nvSpPr>
          <p:cNvPr id="6" name="TextBox 5">
            <a:extLst>
              <a:ext uri="{FF2B5EF4-FFF2-40B4-BE49-F238E27FC236}">
                <a16:creationId xmlns:a16="http://schemas.microsoft.com/office/drawing/2014/main" id="{C87DFCB2-DABF-C060-E5D7-9B4CE00D12A4}"/>
              </a:ext>
            </a:extLst>
          </p:cNvPr>
          <p:cNvSpPr txBox="1"/>
          <p:nvPr/>
        </p:nvSpPr>
        <p:spPr>
          <a:xfrm>
            <a:off x="6634500" y="967935"/>
            <a:ext cx="1135380" cy="300082"/>
          </a:xfrm>
          <a:prstGeom prst="rect">
            <a:avLst/>
          </a:prstGeom>
          <a:noFill/>
        </p:spPr>
        <p:txBody>
          <a:bodyPr wrap="square" rtlCol="0">
            <a:spAutoFit/>
          </a:bodyPr>
          <a:lstStyle/>
          <a:p>
            <a:r>
              <a:rPr lang="en-GB" dirty="0">
                <a:solidFill>
                  <a:srgbClr val="FF0000"/>
                </a:solidFill>
                <a:latin typeface="Rockwell" panose="02060603020205020403" pitchFamily="18" charset="0"/>
              </a:rPr>
              <a:t>Child:</a:t>
            </a:r>
          </a:p>
        </p:txBody>
      </p:sp>
    </p:spTree>
    <p:extLst>
      <p:ext uri="{BB962C8B-B14F-4D97-AF65-F5344CB8AC3E}">
        <p14:creationId xmlns:p14="http://schemas.microsoft.com/office/powerpoint/2010/main" val="1556640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03D9F-71E0-12D8-8E70-D1D21B866254}"/>
              </a:ext>
            </a:extLst>
          </p:cNvPr>
          <p:cNvSpPr>
            <a:spLocks noGrp="1"/>
          </p:cNvSpPr>
          <p:nvPr>
            <p:ph type="title"/>
          </p:nvPr>
        </p:nvSpPr>
        <p:spPr/>
        <p:txBody>
          <a:bodyPr/>
          <a:lstStyle/>
          <a:p>
            <a:r>
              <a:rPr lang="en-GB" dirty="0">
                <a:latin typeface="Rockwell" panose="02060603020205020403" pitchFamily="18" charset="0"/>
              </a:rPr>
              <a:t>About Unity</a:t>
            </a:r>
            <a:endParaRPr lang="en-GB" dirty="0"/>
          </a:p>
        </p:txBody>
      </p:sp>
      <p:sp>
        <p:nvSpPr>
          <p:cNvPr id="3" name="Content Placeholder 2">
            <a:extLst>
              <a:ext uri="{FF2B5EF4-FFF2-40B4-BE49-F238E27FC236}">
                <a16:creationId xmlns:a16="http://schemas.microsoft.com/office/drawing/2014/main" id="{10E7D934-D29F-35E0-965A-358C5A4B9E0C}"/>
              </a:ext>
            </a:extLst>
          </p:cNvPr>
          <p:cNvSpPr>
            <a:spLocks noGrp="1"/>
          </p:cNvSpPr>
          <p:nvPr>
            <p:ph idx="1"/>
          </p:nvPr>
        </p:nvSpPr>
        <p:spPr/>
        <p:txBody>
          <a:bodyPr>
            <a:normAutofit/>
          </a:bodyPr>
          <a:lstStyle/>
          <a:p>
            <a:r>
              <a:rPr lang="en-GB" sz="1800" dirty="0"/>
              <a:t>Unity is a cross-platform game engine initially released in 2005.</a:t>
            </a:r>
          </a:p>
          <a:p>
            <a:r>
              <a:rPr lang="en-GB" sz="1800" dirty="0"/>
              <a:t>Unity is general purpose – able to facilitate the creation of 2D and 3D games, simulations, as well as interactive content.</a:t>
            </a:r>
          </a:p>
          <a:p>
            <a:r>
              <a:rPr lang="en-GB" sz="1800" dirty="0"/>
              <a:t>Unity now supports over 20 different target platforms for deploying, so the chances are you’ll be able to deploy to any platform you need.</a:t>
            </a:r>
          </a:p>
        </p:txBody>
      </p:sp>
      <p:pic>
        <p:nvPicPr>
          <p:cNvPr id="2050" name="Picture 2" descr="Unity (game engine) - Wikipedia">
            <a:extLst>
              <a:ext uri="{FF2B5EF4-FFF2-40B4-BE49-F238E27FC236}">
                <a16:creationId xmlns:a16="http://schemas.microsoft.com/office/drawing/2014/main" id="{2A3ABCCD-4B74-D44A-578D-D18358F4711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59847" y="3154841"/>
            <a:ext cx="2993553" cy="110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2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pic>
        <p:nvPicPr>
          <p:cNvPr id="6" name="Picture 5">
            <a:extLst>
              <a:ext uri="{FF2B5EF4-FFF2-40B4-BE49-F238E27FC236}">
                <a16:creationId xmlns:a16="http://schemas.microsoft.com/office/drawing/2014/main" id="{B68C7F98-44B6-5B57-091D-D139E83D5AC1}"/>
              </a:ext>
            </a:extLst>
          </p:cNvPr>
          <p:cNvPicPr>
            <a:picLocks noChangeAspect="1"/>
          </p:cNvPicPr>
          <p:nvPr/>
        </p:nvPicPr>
        <p:blipFill>
          <a:blip r:embed="rId3"/>
          <a:stretch>
            <a:fillRect/>
          </a:stretch>
        </p:blipFill>
        <p:spPr>
          <a:xfrm>
            <a:off x="883920" y="1268015"/>
            <a:ext cx="7018020" cy="2998556"/>
          </a:xfrm>
          <a:prstGeom prst="rect">
            <a:avLst/>
          </a:prstGeom>
        </p:spPr>
      </p:pic>
      <p:sp>
        <p:nvSpPr>
          <p:cNvPr id="3" name="Rectangle 2">
            <a:extLst>
              <a:ext uri="{FF2B5EF4-FFF2-40B4-BE49-F238E27FC236}">
                <a16:creationId xmlns:a16="http://schemas.microsoft.com/office/drawing/2014/main" id="{60A04B18-BE4A-1C9C-0E89-34E856D09F7F}"/>
              </a:ext>
            </a:extLst>
          </p:cNvPr>
          <p:cNvSpPr/>
          <p:nvPr/>
        </p:nvSpPr>
        <p:spPr>
          <a:xfrm>
            <a:off x="4687200" y="1846948"/>
            <a:ext cx="1555200" cy="586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A4A51F0-51B3-5E7B-E6C5-A8A225CDE0A3}"/>
              </a:ext>
            </a:extLst>
          </p:cNvPr>
          <p:cNvSpPr/>
          <p:nvPr/>
        </p:nvSpPr>
        <p:spPr>
          <a:xfrm>
            <a:off x="6346740" y="1844696"/>
            <a:ext cx="1555200" cy="586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5986D67-7DE0-EDCB-123A-62957F34EE29}"/>
              </a:ext>
            </a:extLst>
          </p:cNvPr>
          <p:cNvSpPr txBox="1"/>
          <p:nvPr/>
        </p:nvSpPr>
        <p:spPr>
          <a:xfrm>
            <a:off x="4781160" y="995472"/>
            <a:ext cx="1500240" cy="300082"/>
          </a:xfrm>
          <a:prstGeom prst="rect">
            <a:avLst/>
          </a:prstGeom>
          <a:noFill/>
        </p:spPr>
        <p:txBody>
          <a:bodyPr wrap="square" rtlCol="0">
            <a:spAutoFit/>
          </a:bodyPr>
          <a:lstStyle/>
          <a:p>
            <a:r>
              <a:rPr lang="en-GB" dirty="0">
                <a:solidFill>
                  <a:srgbClr val="FF0000"/>
                </a:solidFill>
                <a:latin typeface="Rockwell" panose="02060603020205020403" pitchFamily="18" charset="0"/>
              </a:rPr>
              <a:t>Rotated Parent:</a:t>
            </a:r>
          </a:p>
        </p:txBody>
      </p:sp>
      <p:sp>
        <p:nvSpPr>
          <p:cNvPr id="9" name="TextBox 8">
            <a:extLst>
              <a:ext uri="{FF2B5EF4-FFF2-40B4-BE49-F238E27FC236}">
                <a16:creationId xmlns:a16="http://schemas.microsoft.com/office/drawing/2014/main" id="{7FBCFBE7-32DD-4D71-AC14-59064CAF1322}"/>
              </a:ext>
            </a:extLst>
          </p:cNvPr>
          <p:cNvSpPr txBox="1"/>
          <p:nvPr/>
        </p:nvSpPr>
        <p:spPr>
          <a:xfrm>
            <a:off x="6634500" y="967935"/>
            <a:ext cx="1135380" cy="300082"/>
          </a:xfrm>
          <a:prstGeom prst="rect">
            <a:avLst/>
          </a:prstGeom>
          <a:noFill/>
        </p:spPr>
        <p:txBody>
          <a:bodyPr wrap="square" rtlCol="0">
            <a:spAutoFit/>
          </a:bodyPr>
          <a:lstStyle/>
          <a:p>
            <a:r>
              <a:rPr lang="en-GB" dirty="0">
                <a:solidFill>
                  <a:srgbClr val="FF0000"/>
                </a:solidFill>
                <a:latin typeface="Rockwell" panose="02060603020205020403" pitchFamily="18" charset="0"/>
              </a:rPr>
              <a:t>Child:</a:t>
            </a:r>
          </a:p>
        </p:txBody>
      </p:sp>
      <p:sp>
        <p:nvSpPr>
          <p:cNvPr id="10" name="TextBox 9">
            <a:extLst>
              <a:ext uri="{FF2B5EF4-FFF2-40B4-BE49-F238E27FC236}">
                <a16:creationId xmlns:a16="http://schemas.microsoft.com/office/drawing/2014/main" id="{58F2FEF0-8735-85C6-D9DF-44ABE95D9B51}"/>
              </a:ext>
            </a:extLst>
          </p:cNvPr>
          <p:cNvSpPr txBox="1"/>
          <p:nvPr/>
        </p:nvSpPr>
        <p:spPr>
          <a:xfrm rot="20878808">
            <a:off x="7889901" y="2702792"/>
            <a:ext cx="1321698" cy="600164"/>
          </a:xfrm>
          <a:prstGeom prst="rect">
            <a:avLst/>
          </a:prstGeom>
          <a:noFill/>
        </p:spPr>
        <p:txBody>
          <a:bodyPr wrap="square" rtlCol="0">
            <a:spAutoFit/>
          </a:bodyPr>
          <a:lstStyle/>
          <a:p>
            <a:r>
              <a:rPr lang="en-GB" sz="1100" dirty="0">
                <a:solidFill>
                  <a:srgbClr val="FF0000"/>
                </a:solidFill>
                <a:latin typeface="Rockwell" panose="02060603020205020403" pitchFamily="18" charset="0"/>
              </a:rPr>
              <a:t>Child position and rotation do not change!</a:t>
            </a:r>
          </a:p>
        </p:txBody>
      </p:sp>
      <p:sp>
        <p:nvSpPr>
          <p:cNvPr id="11" name="TextBox 10">
            <a:extLst>
              <a:ext uri="{FF2B5EF4-FFF2-40B4-BE49-F238E27FC236}">
                <a16:creationId xmlns:a16="http://schemas.microsoft.com/office/drawing/2014/main" id="{CCF5E391-F9E8-CE45-58CD-1C3677DD4062}"/>
              </a:ext>
            </a:extLst>
          </p:cNvPr>
          <p:cNvSpPr txBox="1"/>
          <p:nvPr/>
        </p:nvSpPr>
        <p:spPr>
          <a:xfrm rot="20878808">
            <a:off x="7889902" y="3434996"/>
            <a:ext cx="1321698" cy="600164"/>
          </a:xfrm>
          <a:prstGeom prst="rect">
            <a:avLst/>
          </a:prstGeom>
          <a:noFill/>
        </p:spPr>
        <p:txBody>
          <a:bodyPr wrap="square" rtlCol="0">
            <a:spAutoFit/>
          </a:bodyPr>
          <a:lstStyle/>
          <a:p>
            <a:r>
              <a:rPr lang="en-GB" sz="1100" dirty="0">
                <a:solidFill>
                  <a:srgbClr val="FF0000"/>
                </a:solidFill>
                <a:latin typeface="Rockwell" panose="02060603020205020403" pitchFamily="18" charset="0"/>
              </a:rPr>
              <a:t>This is because the child remains in </a:t>
            </a:r>
            <a:r>
              <a:rPr lang="en-GB" sz="1100" b="1" dirty="0">
                <a:solidFill>
                  <a:srgbClr val="FF0000"/>
                </a:solidFill>
                <a:latin typeface="Rockwell" panose="02060603020205020403" pitchFamily="18" charset="0"/>
              </a:rPr>
              <a:t>Local Space</a:t>
            </a:r>
            <a:r>
              <a:rPr lang="en-GB" sz="1100" dirty="0">
                <a:solidFill>
                  <a:srgbClr val="FF0000"/>
                </a:solidFill>
                <a:latin typeface="Rockwell" panose="02060603020205020403" pitchFamily="18" charset="0"/>
              </a:rPr>
              <a:t>.</a:t>
            </a:r>
          </a:p>
        </p:txBody>
      </p:sp>
    </p:spTree>
    <p:extLst>
      <p:ext uri="{BB962C8B-B14F-4D97-AF65-F5344CB8AC3E}">
        <p14:creationId xmlns:p14="http://schemas.microsoft.com/office/powerpoint/2010/main" val="2002957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Let’s take a look at our sphere </a:t>
            </a:r>
            <a:r>
              <a:rPr lang="en-GB" sz="1400" b="1" dirty="0" err="1"/>
              <a:t>GameObject</a:t>
            </a:r>
            <a:r>
              <a:rPr lang="en-GB" sz="1400" dirty="0"/>
              <a:t>.</a:t>
            </a:r>
          </a:p>
          <a:p>
            <a:pPr marL="342900" lvl="1" indent="0">
              <a:buNone/>
            </a:pPr>
            <a:endParaRPr lang="en-GB" sz="1400" dirty="0"/>
          </a:p>
          <a:p>
            <a:pPr marL="342900" lvl="1" indent="0">
              <a:buNone/>
            </a:pPr>
            <a:r>
              <a:rPr lang="en-GB" sz="1400" dirty="0"/>
              <a:t>We can see that it has a </a:t>
            </a:r>
            <a:r>
              <a:rPr lang="en-GB" sz="1400" b="1" dirty="0"/>
              <a:t>Transform, Mesh Renderer, Mesh Filter, </a:t>
            </a:r>
            <a:r>
              <a:rPr lang="en-GB" sz="1400" dirty="0"/>
              <a:t>and</a:t>
            </a:r>
            <a:r>
              <a:rPr lang="en-GB" sz="1400" b="1" dirty="0"/>
              <a:t> Sphere Collider </a:t>
            </a:r>
            <a:r>
              <a:rPr lang="en-GB" sz="1400" dirty="0"/>
              <a:t>(as well as subcomponent </a:t>
            </a:r>
            <a:r>
              <a:rPr lang="en-GB" sz="1400" b="1" dirty="0"/>
              <a:t>Material</a:t>
            </a:r>
            <a:r>
              <a:rPr lang="en-GB" sz="1400" dirty="0"/>
              <a:t> belonging to </a:t>
            </a:r>
            <a:r>
              <a:rPr lang="en-GB" sz="1400" b="1" dirty="0"/>
              <a:t>Mesh Renderer</a:t>
            </a:r>
            <a:r>
              <a:rPr lang="en-GB" sz="1400" dirty="0"/>
              <a:t>).</a:t>
            </a:r>
          </a:p>
        </p:txBody>
      </p:sp>
      <p:pic>
        <p:nvPicPr>
          <p:cNvPr id="8" name="Picture 7">
            <a:extLst>
              <a:ext uri="{FF2B5EF4-FFF2-40B4-BE49-F238E27FC236}">
                <a16:creationId xmlns:a16="http://schemas.microsoft.com/office/drawing/2014/main" id="{04D8A921-9217-2783-49C0-FD5F15929EB9}"/>
              </a:ext>
            </a:extLst>
          </p:cNvPr>
          <p:cNvPicPr>
            <a:picLocks noChangeAspect="1"/>
          </p:cNvPicPr>
          <p:nvPr/>
        </p:nvPicPr>
        <p:blipFill>
          <a:blip r:embed="rId3"/>
          <a:stretch>
            <a:fillRect/>
          </a:stretch>
        </p:blipFill>
        <p:spPr>
          <a:xfrm>
            <a:off x="4086285" y="1200704"/>
            <a:ext cx="4534515" cy="3233807"/>
          </a:xfrm>
          <a:prstGeom prst="rect">
            <a:avLst/>
          </a:prstGeom>
        </p:spPr>
      </p:pic>
      <p:sp>
        <p:nvSpPr>
          <p:cNvPr id="6" name="Rectangle 5">
            <a:extLst>
              <a:ext uri="{FF2B5EF4-FFF2-40B4-BE49-F238E27FC236}">
                <a16:creationId xmlns:a16="http://schemas.microsoft.com/office/drawing/2014/main" id="{E217B226-5E02-5F2B-FDAD-48B2B2F27780}"/>
              </a:ext>
            </a:extLst>
          </p:cNvPr>
          <p:cNvSpPr/>
          <p:nvPr/>
        </p:nvSpPr>
        <p:spPr>
          <a:xfrm>
            <a:off x="7581900" y="1534268"/>
            <a:ext cx="1038900" cy="2875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8191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Let’s take a look at our sphere </a:t>
            </a:r>
            <a:r>
              <a:rPr lang="en-GB" sz="1400" b="1" dirty="0" err="1"/>
              <a:t>GameObject</a:t>
            </a:r>
            <a:r>
              <a:rPr lang="en-GB" sz="1400" dirty="0"/>
              <a:t>.</a:t>
            </a:r>
          </a:p>
          <a:p>
            <a:pPr marL="342900" lvl="1" indent="0">
              <a:buNone/>
            </a:pPr>
            <a:endParaRPr lang="en-GB" sz="1400" dirty="0"/>
          </a:p>
          <a:p>
            <a:pPr marL="342900" lvl="1" indent="0">
              <a:buNone/>
            </a:pPr>
            <a:r>
              <a:rPr lang="en-GB" sz="1400" dirty="0"/>
              <a:t>We can see that it has a </a:t>
            </a:r>
            <a:r>
              <a:rPr lang="en-GB" sz="1400" b="1" dirty="0"/>
              <a:t>Transform, Mesh Renderer, Mesh Filter, </a:t>
            </a:r>
            <a:r>
              <a:rPr lang="en-GB" sz="1400" dirty="0"/>
              <a:t>and</a:t>
            </a:r>
            <a:r>
              <a:rPr lang="en-GB" sz="1400" b="1" dirty="0"/>
              <a:t> Sphere Collider </a:t>
            </a:r>
            <a:r>
              <a:rPr lang="en-GB" sz="1400" dirty="0"/>
              <a:t>(as well as subcomponent </a:t>
            </a:r>
            <a:r>
              <a:rPr lang="en-GB" sz="1400" b="1" dirty="0"/>
              <a:t>Material</a:t>
            </a:r>
            <a:r>
              <a:rPr lang="en-GB" sz="1400" dirty="0"/>
              <a:t> belonging to </a:t>
            </a:r>
            <a:r>
              <a:rPr lang="en-GB" sz="1400" b="1" dirty="0"/>
              <a:t>Mesh Renderer</a:t>
            </a:r>
            <a:r>
              <a:rPr lang="en-GB" sz="1400" dirty="0"/>
              <a:t>).</a:t>
            </a:r>
          </a:p>
          <a:p>
            <a:pPr marL="342900" lvl="1" indent="0">
              <a:buNone/>
            </a:pPr>
            <a:endParaRPr lang="en-GB" sz="1400" dirty="0"/>
          </a:p>
          <a:p>
            <a:pPr marL="342900" lvl="1" indent="0">
              <a:buNone/>
            </a:pPr>
            <a:r>
              <a:rPr lang="en-GB" sz="1400" dirty="0"/>
              <a:t>We can add more components, including our own defined </a:t>
            </a:r>
            <a:r>
              <a:rPr lang="en-GB" sz="1400" b="1" dirty="0" err="1"/>
              <a:t>Monobehaviours</a:t>
            </a:r>
            <a:r>
              <a:rPr lang="en-GB" sz="1400" b="1"/>
              <a:t>.</a:t>
            </a:r>
            <a:endParaRPr lang="en-GB" sz="1400" dirty="0"/>
          </a:p>
        </p:txBody>
      </p:sp>
      <p:pic>
        <p:nvPicPr>
          <p:cNvPr id="9" name="Picture 8">
            <a:extLst>
              <a:ext uri="{FF2B5EF4-FFF2-40B4-BE49-F238E27FC236}">
                <a16:creationId xmlns:a16="http://schemas.microsoft.com/office/drawing/2014/main" id="{34AC00EF-75F0-0EBE-1341-3A0FAEB03560}"/>
              </a:ext>
            </a:extLst>
          </p:cNvPr>
          <p:cNvPicPr>
            <a:picLocks noChangeAspect="1"/>
          </p:cNvPicPr>
          <p:nvPr/>
        </p:nvPicPr>
        <p:blipFill rotWithShape="1">
          <a:blip r:embed="rId3"/>
          <a:srcRect l="58500" t="3926" r="6750" b="3926"/>
          <a:stretch/>
        </p:blipFill>
        <p:spPr>
          <a:xfrm>
            <a:off x="4298079" y="1072515"/>
            <a:ext cx="4475121" cy="3337560"/>
          </a:xfrm>
          <a:prstGeom prst="rect">
            <a:avLst/>
          </a:prstGeom>
        </p:spPr>
      </p:pic>
      <p:sp>
        <p:nvSpPr>
          <p:cNvPr id="6" name="Rectangle 5">
            <a:extLst>
              <a:ext uri="{FF2B5EF4-FFF2-40B4-BE49-F238E27FC236}">
                <a16:creationId xmlns:a16="http://schemas.microsoft.com/office/drawing/2014/main" id="{32F455E4-2B2A-38DD-1510-26BE17D4BC50}"/>
              </a:ext>
            </a:extLst>
          </p:cNvPr>
          <p:cNvSpPr/>
          <p:nvPr/>
        </p:nvSpPr>
        <p:spPr>
          <a:xfrm>
            <a:off x="7840980" y="3322320"/>
            <a:ext cx="779820" cy="1087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9680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Let’s take a look at our sphere </a:t>
            </a:r>
            <a:r>
              <a:rPr lang="en-GB" sz="1400" b="1" dirty="0" err="1"/>
              <a:t>GameObject</a:t>
            </a:r>
            <a:r>
              <a:rPr lang="en-GB" sz="1400" dirty="0"/>
              <a:t>.</a:t>
            </a:r>
          </a:p>
          <a:p>
            <a:pPr marL="342900" lvl="1" indent="0">
              <a:buNone/>
            </a:pPr>
            <a:endParaRPr lang="en-GB" sz="1400" dirty="0"/>
          </a:p>
          <a:p>
            <a:pPr marL="342900" lvl="1" indent="0">
              <a:buNone/>
            </a:pPr>
            <a:r>
              <a:rPr lang="en-GB" sz="1400" dirty="0"/>
              <a:t>We can see that it has a </a:t>
            </a:r>
            <a:r>
              <a:rPr lang="en-GB" sz="1400" b="1" dirty="0"/>
              <a:t>Transform, Mesh Renderer, Mesh Filter, </a:t>
            </a:r>
            <a:r>
              <a:rPr lang="en-GB" sz="1400" dirty="0"/>
              <a:t>and</a:t>
            </a:r>
            <a:r>
              <a:rPr lang="en-GB" sz="1400" b="1" dirty="0"/>
              <a:t> Sphere Collider </a:t>
            </a:r>
            <a:r>
              <a:rPr lang="en-GB" sz="1400" dirty="0"/>
              <a:t>(as well as subcomponent </a:t>
            </a:r>
            <a:r>
              <a:rPr lang="en-GB" sz="1400" b="1" dirty="0"/>
              <a:t>Material</a:t>
            </a:r>
            <a:r>
              <a:rPr lang="en-GB" sz="1400" dirty="0"/>
              <a:t> belonging to </a:t>
            </a:r>
            <a:r>
              <a:rPr lang="en-GB" sz="1400" b="1" dirty="0"/>
              <a:t>Mesh Renderer</a:t>
            </a:r>
            <a:r>
              <a:rPr lang="en-GB" sz="1400" dirty="0"/>
              <a:t>).</a:t>
            </a:r>
          </a:p>
          <a:p>
            <a:pPr marL="342900" lvl="1" indent="0">
              <a:buNone/>
            </a:pPr>
            <a:endParaRPr lang="en-GB" sz="1400" dirty="0"/>
          </a:p>
          <a:p>
            <a:pPr marL="342900" lvl="1" indent="0">
              <a:buNone/>
            </a:pPr>
            <a:r>
              <a:rPr lang="en-GB" sz="1400" dirty="0"/>
              <a:t>We can add more components, including our own defined </a:t>
            </a:r>
            <a:r>
              <a:rPr lang="en-GB" sz="1400" b="1" dirty="0" err="1"/>
              <a:t>Monobehaviours</a:t>
            </a:r>
            <a:r>
              <a:rPr lang="en-GB" sz="1400" b="1" dirty="0"/>
              <a:t>.</a:t>
            </a:r>
            <a:endParaRPr lang="en-GB" sz="1400" dirty="0"/>
          </a:p>
        </p:txBody>
      </p:sp>
      <p:pic>
        <p:nvPicPr>
          <p:cNvPr id="7" name="Picture 6">
            <a:extLst>
              <a:ext uri="{FF2B5EF4-FFF2-40B4-BE49-F238E27FC236}">
                <a16:creationId xmlns:a16="http://schemas.microsoft.com/office/drawing/2014/main" id="{90E0A9A6-4BB6-D767-D711-F3186FC0CE34}"/>
              </a:ext>
            </a:extLst>
          </p:cNvPr>
          <p:cNvPicPr>
            <a:picLocks noChangeAspect="1"/>
          </p:cNvPicPr>
          <p:nvPr/>
        </p:nvPicPr>
        <p:blipFill rotWithShape="1">
          <a:blip r:embed="rId3"/>
          <a:srcRect l="58749" t="3925" r="6584" b="4519"/>
          <a:stretch/>
        </p:blipFill>
        <p:spPr>
          <a:xfrm>
            <a:off x="4213860" y="1120586"/>
            <a:ext cx="4559340" cy="3386624"/>
          </a:xfrm>
          <a:prstGeom prst="rect">
            <a:avLst/>
          </a:prstGeom>
        </p:spPr>
      </p:pic>
      <p:sp>
        <p:nvSpPr>
          <p:cNvPr id="6" name="Rectangle 5">
            <a:extLst>
              <a:ext uri="{FF2B5EF4-FFF2-40B4-BE49-F238E27FC236}">
                <a16:creationId xmlns:a16="http://schemas.microsoft.com/office/drawing/2014/main" id="{00167AEC-A44B-DE51-A749-81EE442A6245}"/>
              </a:ext>
            </a:extLst>
          </p:cNvPr>
          <p:cNvSpPr/>
          <p:nvPr/>
        </p:nvSpPr>
        <p:spPr>
          <a:xfrm>
            <a:off x="7764780" y="3479037"/>
            <a:ext cx="779820" cy="1028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30321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2247900"/>
            <a:ext cx="3403005" cy="218661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Note that we can also drag scripts from the project view.</a:t>
            </a:r>
          </a:p>
          <a:p>
            <a:pPr marL="342900" lvl="1" indent="0">
              <a:buNone/>
            </a:pPr>
            <a:endParaRPr lang="en-GB" sz="1400" dirty="0"/>
          </a:p>
          <a:p>
            <a:pPr marL="342900" lvl="1" indent="0">
              <a:buNone/>
            </a:pPr>
            <a:r>
              <a:rPr lang="en-GB" sz="1400" dirty="0"/>
              <a:t>Scripts have the # icon.</a:t>
            </a:r>
          </a:p>
        </p:txBody>
      </p:sp>
      <p:pic>
        <p:nvPicPr>
          <p:cNvPr id="7" name="Picture 6">
            <a:extLst>
              <a:ext uri="{FF2B5EF4-FFF2-40B4-BE49-F238E27FC236}">
                <a16:creationId xmlns:a16="http://schemas.microsoft.com/office/drawing/2014/main" id="{90E0A9A6-4BB6-D767-D711-F3186FC0CE34}"/>
              </a:ext>
            </a:extLst>
          </p:cNvPr>
          <p:cNvPicPr>
            <a:picLocks noChangeAspect="1"/>
          </p:cNvPicPr>
          <p:nvPr/>
        </p:nvPicPr>
        <p:blipFill rotWithShape="1">
          <a:blip r:embed="rId3"/>
          <a:srcRect l="58749" t="3925" r="6584" b="4519"/>
          <a:stretch/>
        </p:blipFill>
        <p:spPr>
          <a:xfrm>
            <a:off x="4213860" y="1120586"/>
            <a:ext cx="4559340" cy="3386624"/>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682D0567-9980-757E-2FEB-5C5CE9772151}"/>
                  </a:ext>
                </a:extLst>
              </p14:cNvPr>
              <p14:cNvContentPartPr/>
              <p14:nvPr/>
            </p14:nvContentPartPr>
            <p14:xfrm>
              <a:off x="6729480" y="3081240"/>
              <a:ext cx="881280" cy="1010160"/>
            </p14:xfrm>
          </p:contentPart>
        </mc:Choice>
        <mc:Fallback>
          <p:pic>
            <p:nvPicPr>
              <p:cNvPr id="8" name="Ink 7">
                <a:extLst>
                  <a:ext uri="{FF2B5EF4-FFF2-40B4-BE49-F238E27FC236}">
                    <a16:creationId xmlns:a16="http://schemas.microsoft.com/office/drawing/2014/main" id="{682D0567-9980-757E-2FEB-5C5CE9772151}"/>
                  </a:ext>
                </a:extLst>
              </p:cNvPr>
              <p:cNvPicPr/>
              <p:nvPr/>
            </p:nvPicPr>
            <p:blipFill>
              <a:blip r:embed="rId5"/>
              <a:stretch>
                <a:fillRect/>
              </a:stretch>
            </p:blipFill>
            <p:spPr>
              <a:xfrm>
                <a:off x="6720120" y="3071880"/>
                <a:ext cx="900000" cy="1028880"/>
              </a:xfrm>
              <a:prstGeom prst="rect">
                <a:avLst/>
              </a:prstGeom>
            </p:spPr>
          </p:pic>
        </mc:Fallback>
      </mc:AlternateContent>
      <p:pic>
        <p:nvPicPr>
          <p:cNvPr id="10242" name="Picture 2" descr="Closed, cursor, grab, hand, hold, mouse icon - Download on Iconfinder">
            <a:extLst>
              <a:ext uri="{FF2B5EF4-FFF2-40B4-BE49-F238E27FC236}">
                <a16:creationId xmlns:a16="http://schemas.microsoft.com/office/drawing/2014/main" id="{1EC8C2A2-A517-6889-3C39-68128136DB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9731" y="3444240"/>
            <a:ext cx="465068" cy="46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087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8: Camera</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127760"/>
            <a:ext cx="3403005"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Camera is the view through which you are able to view the Game World.</a:t>
            </a:r>
          </a:p>
          <a:p>
            <a:pPr marL="342900" lvl="1" indent="0">
              <a:buNone/>
            </a:pPr>
            <a:endParaRPr lang="en-GB" sz="1400" dirty="0"/>
          </a:p>
          <a:p>
            <a:pPr marL="342900" lvl="1" indent="0">
              <a:buNone/>
            </a:pPr>
            <a:r>
              <a:rPr lang="en-GB" sz="1400" dirty="0"/>
              <a:t>By default this is the Main Camera (with Tag </a:t>
            </a:r>
            <a:r>
              <a:rPr lang="en-GB" sz="1400" b="1" dirty="0"/>
              <a:t>Main Camera</a:t>
            </a:r>
            <a:r>
              <a:rPr lang="en-GB" sz="1400" dirty="0"/>
              <a:t>), with a </a:t>
            </a:r>
            <a:r>
              <a:rPr lang="en-GB" sz="1400" b="1" dirty="0"/>
              <a:t>culling mask</a:t>
            </a:r>
            <a:r>
              <a:rPr lang="en-GB" sz="1400" dirty="0"/>
              <a:t> over all layers. This means that the camera can view everything.</a:t>
            </a:r>
          </a:p>
          <a:p>
            <a:pPr marL="342900" lvl="1" indent="0">
              <a:buNone/>
            </a:pPr>
            <a:endParaRPr lang="en-GB" sz="1400" dirty="0"/>
          </a:p>
          <a:p>
            <a:pPr marL="342900" lvl="1" indent="0">
              <a:buNone/>
            </a:pPr>
            <a:r>
              <a:rPr lang="en-GB" sz="1400" dirty="0"/>
              <a:t>It is possible to switch between cameras by disabling the camera component on all other camera instances at runtime.</a:t>
            </a:r>
          </a:p>
        </p:txBody>
      </p:sp>
      <p:pic>
        <p:nvPicPr>
          <p:cNvPr id="10" name="Picture 9">
            <a:extLst>
              <a:ext uri="{FF2B5EF4-FFF2-40B4-BE49-F238E27FC236}">
                <a16:creationId xmlns:a16="http://schemas.microsoft.com/office/drawing/2014/main" id="{F0A2DA9E-A66D-6C75-3E26-208E8C80C7C3}"/>
              </a:ext>
            </a:extLst>
          </p:cNvPr>
          <p:cNvPicPr>
            <a:picLocks noChangeAspect="1"/>
          </p:cNvPicPr>
          <p:nvPr/>
        </p:nvPicPr>
        <p:blipFill>
          <a:blip r:embed="rId3"/>
          <a:stretch>
            <a:fillRect/>
          </a:stretch>
        </p:blipFill>
        <p:spPr>
          <a:xfrm>
            <a:off x="3926205" y="1127760"/>
            <a:ext cx="4694595" cy="3172024"/>
          </a:xfrm>
          <a:prstGeom prst="rect">
            <a:avLst/>
          </a:prstGeom>
        </p:spPr>
      </p:pic>
    </p:spTree>
    <p:extLst>
      <p:ext uri="{BB962C8B-B14F-4D97-AF65-F5344CB8AC3E}">
        <p14:creationId xmlns:p14="http://schemas.microsoft.com/office/powerpoint/2010/main" val="1465999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9: Building Your Game</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3331230"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To build your game means to compile and export it standalone to a target platform.</a:t>
            </a:r>
          </a:p>
          <a:p>
            <a:pPr marL="342900" lvl="1" indent="0">
              <a:buNone/>
            </a:pPr>
            <a:endParaRPr lang="en-GB" sz="1400" dirty="0"/>
          </a:p>
          <a:p>
            <a:pPr marL="342900" lvl="1" indent="0">
              <a:buNone/>
            </a:pPr>
            <a:r>
              <a:rPr lang="en-GB" sz="1400" dirty="0"/>
              <a:t>You’ll need to do this, </a:t>
            </a:r>
            <a:r>
              <a:rPr lang="en-GB" sz="1400" dirty="0" err="1"/>
              <a:t>Tilo</a:t>
            </a:r>
            <a:r>
              <a:rPr lang="en-GB" sz="1400" dirty="0"/>
              <a:t> won’t be very happy if you can only run your game in-editor.</a:t>
            </a:r>
          </a:p>
          <a:p>
            <a:pPr marL="342900" lvl="1" indent="0">
              <a:buNone/>
            </a:pPr>
            <a:endParaRPr lang="en-GB" sz="1400" dirty="0"/>
          </a:p>
          <a:p>
            <a:pPr marL="342900" lvl="1" indent="0">
              <a:buNone/>
            </a:pPr>
            <a:r>
              <a:rPr lang="en-GB" sz="1400" dirty="0"/>
              <a:t>Navigate to File -&gt; Build Settings to begin the process</a:t>
            </a:r>
          </a:p>
        </p:txBody>
      </p:sp>
      <p:pic>
        <p:nvPicPr>
          <p:cNvPr id="7" name="Picture 6">
            <a:extLst>
              <a:ext uri="{FF2B5EF4-FFF2-40B4-BE49-F238E27FC236}">
                <a16:creationId xmlns:a16="http://schemas.microsoft.com/office/drawing/2014/main" id="{1D1CF9BC-8B7E-FC86-F76F-7E89F52722B2}"/>
              </a:ext>
            </a:extLst>
          </p:cNvPr>
          <p:cNvPicPr>
            <a:picLocks noChangeAspect="1"/>
          </p:cNvPicPr>
          <p:nvPr/>
        </p:nvPicPr>
        <p:blipFill rotWithShape="1">
          <a:blip r:embed="rId3"/>
          <a:srcRect l="50000" t="-695" b="4138"/>
          <a:stretch/>
        </p:blipFill>
        <p:spPr>
          <a:xfrm>
            <a:off x="3910061" y="1129147"/>
            <a:ext cx="5066299" cy="2751653"/>
          </a:xfrm>
          <a:prstGeom prst="rect">
            <a:avLst/>
          </a:prstGeom>
        </p:spPr>
      </p:pic>
    </p:spTree>
    <p:extLst>
      <p:ext uri="{BB962C8B-B14F-4D97-AF65-F5344CB8AC3E}">
        <p14:creationId xmlns:p14="http://schemas.microsoft.com/office/powerpoint/2010/main" val="1856016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9: Building Your Game</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3331230"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In the build setting menu, you can see all the scenes currently in your game, determined from your project files.</a:t>
            </a:r>
          </a:p>
          <a:p>
            <a:pPr marL="342900" lvl="1" indent="0">
              <a:buNone/>
            </a:pPr>
            <a:endParaRPr lang="en-GB" sz="1400" dirty="0"/>
          </a:p>
          <a:p>
            <a:pPr marL="342900" lvl="1" indent="0">
              <a:buNone/>
            </a:pPr>
            <a:r>
              <a:rPr lang="en-GB" sz="1400" dirty="0"/>
              <a:t>Target platform may be chosen here, as well as architecture.</a:t>
            </a:r>
          </a:p>
          <a:p>
            <a:pPr marL="342900" lvl="1" indent="0">
              <a:buNone/>
            </a:pPr>
            <a:endParaRPr lang="en-GB" sz="1400" dirty="0"/>
          </a:p>
          <a:p>
            <a:pPr marL="342900" lvl="1" indent="0">
              <a:buNone/>
            </a:pPr>
            <a:r>
              <a:rPr lang="en-GB" sz="1400" dirty="0"/>
              <a:t>The little unity logo shows which platform your project is currently configured for.</a:t>
            </a:r>
          </a:p>
          <a:p>
            <a:pPr marL="342900" lvl="1" indent="0">
              <a:buNone/>
            </a:pPr>
            <a:endParaRPr lang="en-GB" sz="1400" dirty="0"/>
          </a:p>
        </p:txBody>
      </p:sp>
      <p:pic>
        <p:nvPicPr>
          <p:cNvPr id="8" name="Picture 7">
            <a:extLst>
              <a:ext uri="{FF2B5EF4-FFF2-40B4-BE49-F238E27FC236}">
                <a16:creationId xmlns:a16="http://schemas.microsoft.com/office/drawing/2014/main" id="{1866E621-4703-06BE-B599-A3E74DB11BFF}"/>
              </a:ext>
            </a:extLst>
          </p:cNvPr>
          <p:cNvPicPr>
            <a:picLocks noChangeAspect="1"/>
          </p:cNvPicPr>
          <p:nvPr/>
        </p:nvPicPr>
        <p:blipFill rotWithShape="1">
          <a:blip r:embed="rId3"/>
          <a:srcRect l="11155" t="11748" r="38387" b="19652"/>
          <a:stretch/>
        </p:blipFill>
        <p:spPr>
          <a:xfrm>
            <a:off x="4409400" y="1268015"/>
            <a:ext cx="4048800" cy="2979734"/>
          </a:xfrm>
          <a:prstGeom prst="rect">
            <a:avLst/>
          </a:prstGeom>
        </p:spPr>
      </p:pic>
    </p:spTree>
    <p:extLst>
      <p:ext uri="{BB962C8B-B14F-4D97-AF65-F5344CB8AC3E}">
        <p14:creationId xmlns:p14="http://schemas.microsoft.com/office/powerpoint/2010/main" val="1492322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b="1" dirty="0">
                <a:latin typeface="Rockwell" panose="02060603020205020403" pitchFamily="18" charset="0"/>
              </a:rPr>
              <a:t>Interactions within the Unity Engine</a:t>
            </a:r>
            <a:endParaRPr lang="en-GB" dirty="0">
              <a:latin typeface="Rockwell" panose="02060603020205020403" pitchFamily="18" charset="0"/>
            </a:endParaRP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II</a:t>
            </a:r>
          </a:p>
        </p:txBody>
      </p:sp>
      <p:sp>
        <p:nvSpPr>
          <p:cNvPr id="5" name="TextBox 4">
            <a:extLst>
              <a:ext uri="{FF2B5EF4-FFF2-40B4-BE49-F238E27FC236}">
                <a16:creationId xmlns:a16="http://schemas.microsoft.com/office/drawing/2014/main" id="{D48D10BB-E397-CD4B-2A94-76AD53E4C15D}"/>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3473795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1: Understanding Collisions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288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400" dirty="0"/>
              <a:t>When we consider every component as a </a:t>
            </a:r>
            <a:r>
              <a:rPr lang="en-GB" sz="1400" b="1" dirty="0" err="1"/>
              <a:t>GameObject</a:t>
            </a:r>
            <a:r>
              <a:rPr lang="en-GB" sz="1400" dirty="0"/>
              <a:t>, we realise that there could be thousands of </a:t>
            </a:r>
            <a:r>
              <a:rPr lang="en-GB" sz="1400" b="1" dirty="0"/>
              <a:t>GameObjects</a:t>
            </a:r>
            <a:r>
              <a:rPr lang="en-GB" sz="1400" dirty="0"/>
              <a:t> in a scene, interacting with each other in some way. </a:t>
            </a:r>
          </a:p>
          <a:p>
            <a:pPr lvl="1"/>
            <a:r>
              <a:rPr lang="en-GB" sz="1400" dirty="0"/>
              <a:t>Computing every collision would introduce a huge amount of computational overhead.</a:t>
            </a:r>
          </a:p>
          <a:p>
            <a:pPr lvl="1"/>
            <a:r>
              <a:rPr lang="en-GB" sz="1400" dirty="0"/>
              <a:t>Not all </a:t>
            </a:r>
            <a:r>
              <a:rPr lang="en-GB" sz="1400" b="1" dirty="0"/>
              <a:t>GameObjects</a:t>
            </a:r>
            <a:r>
              <a:rPr lang="en-GB" sz="1400" dirty="0"/>
              <a:t> need to be </a:t>
            </a:r>
            <a:r>
              <a:rPr lang="en-GB" sz="1400" dirty="0" err="1"/>
              <a:t>collidable</a:t>
            </a:r>
            <a:r>
              <a:rPr lang="en-GB" sz="1400" dirty="0"/>
              <a:t>!</a:t>
            </a:r>
          </a:p>
          <a:p>
            <a:pPr lvl="1"/>
            <a:endParaRPr lang="en-GB" sz="1400" dirty="0"/>
          </a:p>
        </p:txBody>
      </p:sp>
      <p:pic>
        <p:nvPicPr>
          <p:cNvPr id="7" name="Picture 6">
            <a:extLst>
              <a:ext uri="{FF2B5EF4-FFF2-40B4-BE49-F238E27FC236}">
                <a16:creationId xmlns:a16="http://schemas.microsoft.com/office/drawing/2014/main" id="{43582A5A-414A-D621-450E-87DDA3C938D6}"/>
              </a:ext>
            </a:extLst>
          </p:cNvPr>
          <p:cNvPicPr>
            <a:picLocks noChangeAspect="1"/>
          </p:cNvPicPr>
          <p:nvPr/>
        </p:nvPicPr>
        <p:blipFill>
          <a:blip r:embed="rId3"/>
          <a:stretch>
            <a:fillRect/>
          </a:stretch>
        </p:blipFill>
        <p:spPr>
          <a:xfrm>
            <a:off x="4659629" y="1052550"/>
            <a:ext cx="4113571" cy="2777354"/>
          </a:xfrm>
          <a:prstGeom prst="rect">
            <a:avLst/>
          </a:prstGeom>
        </p:spPr>
      </p:pic>
    </p:spTree>
    <p:extLst>
      <p:ext uri="{BB962C8B-B14F-4D97-AF65-F5344CB8AC3E}">
        <p14:creationId xmlns:p14="http://schemas.microsoft.com/office/powerpoint/2010/main" val="2921043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3B8F-B8F6-96A4-7767-C73995BACB67}"/>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E3C38845-BBBE-E567-49A7-C49353BB5A68}"/>
              </a:ext>
            </a:extLst>
          </p:cNvPr>
          <p:cNvSpPr>
            <a:spLocks noGrp="1"/>
          </p:cNvSpPr>
          <p:nvPr>
            <p:ph idx="1"/>
          </p:nvPr>
        </p:nvSpPr>
        <p:spPr/>
        <p:txBody>
          <a:bodyPr>
            <a:normAutofit fontScale="92500" lnSpcReduction="10000"/>
          </a:bodyPr>
          <a:lstStyle/>
          <a:p>
            <a:r>
              <a:rPr lang="en-GB" dirty="0"/>
              <a:t> </a:t>
            </a:r>
            <a:r>
              <a:rPr lang="en-GB" b="1" dirty="0"/>
              <a:t>Basics</a:t>
            </a:r>
            <a:r>
              <a:rPr lang="en-GB" dirty="0"/>
              <a:t> of the Unity Engine</a:t>
            </a:r>
          </a:p>
          <a:p>
            <a:pPr lvl="1"/>
            <a:r>
              <a:rPr lang="en-GB" dirty="0"/>
              <a:t>Installing Unity</a:t>
            </a:r>
          </a:p>
          <a:p>
            <a:pPr lvl="1"/>
            <a:r>
              <a:rPr lang="en-GB" dirty="0"/>
              <a:t>Compatible IDEs</a:t>
            </a:r>
          </a:p>
          <a:p>
            <a:pPr lvl="1"/>
            <a:r>
              <a:rPr lang="en-GB" dirty="0"/>
              <a:t>Project settings and environment set-up</a:t>
            </a:r>
          </a:p>
          <a:p>
            <a:pPr lvl="1"/>
            <a:r>
              <a:rPr lang="en-GB" dirty="0"/>
              <a:t>Navigation within the editor</a:t>
            </a:r>
          </a:p>
          <a:p>
            <a:pPr lvl="1"/>
            <a:r>
              <a:rPr lang="en-GB" dirty="0"/>
              <a:t>GameObjects</a:t>
            </a:r>
          </a:p>
          <a:p>
            <a:pPr lvl="1"/>
            <a:r>
              <a:rPr lang="en-GB" dirty="0"/>
              <a:t>Transforms and </a:t>
            </a:r>
            <a:r>
              <a:rPr lang="en-GB" dirty="0" err="1"/>
              <a:t>GameObject</a:t>
            </a:r>
            <a:r>
              <a:rPr lang="en-GB" dirty="0"/>
              <a:t> Parenting</a:t>
            </a:r>
          </a:p>
          <a:p>
            <a:pPr lvl="1"/>
            <a:r>
              <a:rPr lang="en-GB" dirty="0"/>
              <a:t>Component oriented framework</a:t>
            </a:r>
          </a:p>
          <a:p>
            <a:pPr lvl="1"/>
            <a:r>
              <a:rPr lang="en-GB" dirty="0"/>
              <a:t>The Camera</a:t>
            </a:r>
          </a:p>
          <a:p>
            <a:pPr lvl="1"/>
            <a:r>
              <a:rPr lang="en-GB" dirty="0"/>
              <a:t>Building Your Game</a:t>
            </a:r>
          </a:p>
          <a:p>
            <a:pPr lvl="1"/>
            <a:endParaRPr lang="en-GB" dirty="0"/>
          </a:p>
          <a:p>
            <a:pPr marL="342900" lvl="1" indent="0">
              <a:buNone/>
            </a:pPr>
            <a:endParaRPr lang="en-GB" dirty="0"/>
          </a:p>
        </p:txBody>
      </p:sp>
      <p:sp>
        <p:nvSpPr>
          <p:cNvPr id="4" name="TextBox 3">
            <a:extLst>
              <a:ext uri="{FF2B5EF4-FFF2-40B4-BE49-F238E27FC236}">
                <a16:creationId xmlns:a16="http://schemas.microsoft.com/office/drawing/2014/main" id="{B172664F-8DCD-D669-AC54-8E51BC774FB1}"/>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210847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1: Understanding Collisions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288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400" dirty="0"/>
              <a:t>When we consider every component as a </a:t>
            </a:r>
            <a:r>
              <a:rPr lang="en-GB" sz="1400" b="1" dirty="0" err="1"/>
              <a:t>GameObject</a:t>
            </a:r>
            <a:r>
              <a:rPr lang="en-GB" sz="1400" dirty="0"/>
              <a:t>, we realise that there could be thousands of </a:t>
            </a:r>
            <a:r>
              <a:rPr lang="en-GB" sz="1400" b="1" dirty="0"/>
              <a:t>GameObjects</a:t>
            </a:r>
            <a:r>
              <a:rPr lang="en-GB" sz="1400" dirty="0"/>
              <a:t> in a scene, interacting with each other in some way. </a:t>
            </a:r>
          </a:p>
          <a:p>
            <a:pPr lvl="1"/>
            <a:r>
              <a:rPr lang="en-GB" sz="1400" dirty="0"/>
              <a:t>Computing every collision would introduce a huge amount of computational overhead.</a:t>
            </a:r>
          </a:p>
          <a:p>
            <a:pPr lvl="1"/>
            <a:r>
              <a:rPr lang="en-GB" sz="1400" dirty="0"/>
              <a:t>Not all </a:t>
            </a:r>
            <a:r>
              <a:rPr lang="en-GB" sz="1400" b="1" dirty="0"/>
              <a:t>GameObjects</a:t>
            </a:r>
            <a:r>
              <a:rPr lang="en-GB" sz="1400" dirty="0"/>
              <a:t> need to be </a:t>
            </a:r>
            <a:r>
              <a:rPr lang="en-GB" sz="1400" dirty="0" err="1"/>
              <a:t>collidable</a:t>
            </a:r>
            <a:r>
              <a:rPr lang="en-GB" sz="1400" dirty="0"/>
              <a:t>!</a:t>
            </a:r>
          </a:p>
          <a:p>
            <a:pPr lvl="1"/>
            <a:endParaRPr lang="en-GB" sz="1400" dirty="0"/>
          </a:p>
          <a:p>
            <a:pPr lvl="1"/>
            <a:r>
              <a:rPr lang="en-GB" sz="1400" dirty="0"/>
              <a:t>As such, collisions occur between </a:t>
            </a:r>
            <a:r>
              <a:rPr lang="en-GB" sz="1400" dirty="0" err="1"/>
              <a:t>Gameobjects</a:t>
            </a:r>
            <a:r>
              <a:rPr lang="en-GB" sz="1400" dirty="0"/>
              <a:t> with </a:t>
            </a:r>
            <a:r>
              <a:rPr lang="en-GB" sz="1400" b="1" dirty="0"/>
              <a:t>collider </a:t>
            </a:r>
            <a:r>
              <a:rPr lang="en-GB" sz="1400" dirty="0"/>
              <a:t>components, with one or more collision participants requiring a </a:t>
            </a:r>
            <a:r>
              <a:rPr lang="en-GB" sz="1400" b="1" dirty="0" err="1"/>
              <a:t>rigidbody</a:t>
            </a:r>
            <a:r>
              <a:rPr lang="en-GB" sz="1400" b="1" dirty="0"/>
              <a:t>.</a:t>
            </a:r>
          </a:p>
          <a:p>
            <a:pPr lvl="1"/>
            <a:r>
              <a:rPr lang="en-GB" sz="1400" b="1" dirty="0"/>
              <a:t>Colliders </a:t>
            </a:r>
            <a:r>
              <a:rPr lang="en-GB" sz="1400" dirty="0"/>
              <a:t>come in multiple types, including </a:t>
            </a:r>
            <a:r>
              <a:rPr lang="en-GB" sz="1400" b="1" dirty="0"/>
              <a:t>Box</a:t>
            </a:r>
            <a:r>
              <a:rPr lang="en-GB" sz="1400" dirty="0"/>
              <a:t>, </a:t>
            </a:r>
            <a:r>
              <a:rPr lang="en-GB" sz="1400" b="1" dirty="0"/>
              <a:t>Sphere</a:t>
            </a:r>
            <a:r>
              <a:rPr lang="en-GB" sz="1400" dirty="0"/>
              <a:t>, and </a:t>
            </a:r>
            <a:r>
              <a:rPr lang="en-GB" sz="1400" b="1" dirty="0"/>
              <a:t>Mesh</a:t>
            </a:r>
            <a:r>
              <a:rPr lang="en-GB" sz="1400" dirty="0"/>
              <a:t> – all inheriting from the base </a:t>
            </a:r>
            <a:r>
              <a:rPr lang="en-GB" sz="1400" b="1" dirty="0"/>
              <a:t>Collider </a:t>
            </a:r>
            <a:r>
              <a:rPr lang="en-GB" sz="1400" dirty="0"/>
              <a:t>class.</a:t>
            </a:r>
          </a:p>
          <a:p>
            <a:pPr marL="342900" lvl="1" indent="0">
              <a:buNone/>
            </a:pPr>
            <a:endParaRPr lang="en-GB" sz="1400" dirty="0"/>
          </a:p>
        </p:txBody>
      </p:sp>
      <p:pic>
        <p:nvPicPr>
          <p:cNvPr id="7" name="Picture 6">
            <a:extLst>
              <a:ext uri="{FF2B5EF4-FFF2-40B4-BE49-F238E27FC236}">
                <a16:creationId xmlns:a16="http://schemas.microsoft.com/office/drawing/2014/main" id="{43582A5A-414A-D621-450E-87DDA3C938D6}"/>
              </a:ext>
            </a:extLst>
          </p:cNvPr>
          <p:cNvPicPr>
            <a:picLocks noChangeAspect="1"/>
          </p:cNvPicPr>
          <p:nvPr/>
        </p:nvPicPr>
        <p:blipFill>
          <a:blip r:embed="rId3"/>
          <a:stretch>
            <a:fillRect/>
          </a:stretch>
        </p:blipFill>
        <p:spPr>
          <a:xfrm>
            <a:off x="4659629" y="1052550"/>
            <a:ext cx="4113571" cy="2777354"/>
          </a:xfrm>
          <a:prstGeom prst="rect">
            <a:avLst/>
          </a:prstGeom>
        </p:spPr>
      </p:pic>
      <p:sp>
        <p:nvSpPr>
          <p:cNvPr id="4" name="Rectangle 3">
            <a:extLst>
              <a:ext uri="{FF2B5EF4-FFF2-40B4-BE49-F238E27FC236}">
                <a16:creationId xmlns:a16="http://schemas.microsoft.com/office/drawing/2014/main" id="{768F2D44-5860-362B-9B1D-737FDDD9C585}"/>
              </a:ext>
            </a:extLst>
          </p:cNvPr>
          <p:cNvSpPr/>
          <p:nvPr/>
        </p:nvSpPr>
        <p:spPr>
          <a:xfrm>
            <a:off x="7696200" y="2057662"/>
            <a:ext cx="1077000" cy="17142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4042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2: </a:t>
            </a:r>
            <a:r>
              <a:rPr lang="en-GB" dirty="0" err="1">
                <a:latin typeface="Rockwell" panose="02060603020205020403" pitchFamily="18" charset="0"/>
              </a:rPr>
              <a:t>Rigidbodies</a:t>
            </a:r>
            <a:endParaRPr lang="en-GB" dirty="0">
              <a:latin typeface="Rockwell" panose="02060603020205020403" pitchFamily="18" charset="0"/>
            </a:endParaRP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288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err="1"/>
              <a:t>Rigidbodies</a:t>
            </a:r>
            <a:r>
              <a:rPr lang="en-GB" sz="1400" dirty="0"/>
              <a:t> are components that allow a </a:t>
            </a:r>
            <a:r>
              <a:rPr lang="en-GB" sz="1400" dirty="0" err="1"/>
              <a:t>GameObject</a:t>
            </a:r>
            <a:r>
              <a:rPr lang="en-GB" sz="1400" dirty="0"/>
              <a:t> to react to real-time physics. This includes reactions to forces and gravity, mass, drag and momentum.</a:t>
            </a:r>
          </a:p>
          <a:p>
            <a:pPr marL="342900" lvl="1" indent="0">
              <a:buNone/>
            </a:pPr>
            <a:endParaRPr lang="en-GB" sz="1400" dirty="0"/>
          </a:p>
          <a:p>
            <a:pPr marL="342900" lvl="1" indent="0">
              <a:buNone/>
            </a:pPr>
            <a:r>
              <a:rPr lang="en-GB" sz="1400" dirty="0"/>
              <a:t>The Is Kinematic defines whether other </a:t>
            </a:r>
            <a:r>
              <a:rPr lang="en-GB" sz="1400" dirty="0" err="1"/>
              <a:t>rigidbodies</a:t>
            </a:r>
            <a:r>
              <a:rPr lang="en-GB" sz="1400" dirty="0"/>
              <a:t> are able to interact with its own physics.</a:t>
            </a:r>
          </a:p>
          <a:p>
            <a:pPr marL="342900" lvl="1" indent="0">
              <a:buNone/>
            </a:pPr>
            <a:r>
              <a:rPr lang="en-GB" sz="1400" dirty="0"/>
              <a:t>The enumerated interpolate field pertains to how the object should behave with different physics timestep update rates.</a:t>
            </a:r>
          </a:p>
          <a:p>
            <a:pPr marL="342900" lvl="1" indent="0">
              <a:buNone/>
            </a:pPr>
            <a:endParaRPr lang="en-GB" sz="1400" dirty="0"/>
          </a:p>
          <a:p>
            <a:pPr marL="342900" lvl="1" indent="0">
              <a:buNone/>
            </a:pPr>
            <a:r>
              <a:rPr lang="en-GB" sz="1400" dirty="0"/>
              <a:t>There are two key game ticks in Unity:</a:t>
            </a:r>
          </a:p>
          <a:p>
            <a:pPr marL="342900" lvl="1" indent="0">
              <a:buNone/>
            </a:pPr>
            <a:r>
              <a:rPr lang="en-GB" sz="1400" dirty="0"/>
              <a:t>Framerate and fixed update.</a:t>
            </a:r>
          </a:p>
        </p:txBody>
      </p:sp>
      <p:pic>
        <p:nvPicPr>
          <p:cNvPr id="7" name="Picture 6">
            <a:extLst>
              <a:ext uri="{FF2B5EF4-FFF2-40B4-BE49-F238E27FC236}">
                <a16:creationId xmlns:a16="http://schemas.microsoft.com/office/drawing/2014/main" id="{43582A5A-414A-D621-450E-87DDA3C938D6}"/>
              </a:ext>
            </a:extLst>
          </p:cNvPr>
          <p:cNvPicPr>
            <a:picLocks noChangeAspect="1"/>
          </p:cNvPicPr>
          <p:nvPr/>
        </p:nvPicPr>
        <p:blipFill rotWithShape="1">
          <a:blip r:embed="rId3"/>
          <a:srcRect l="74183" t="52577"/>
          <a:stretch/>
        </p:blipFill>
        <p:spPr>
          <a:xfrm>
            <a:off x="5551200" y="1216800"/>
            <a:ext cx="2799000" cy="3471350"/>
          </a:xfrm>
          <a:prstGeom prst="rect">
            <a:avLst/>
          </a:prstGeom>
        </p:spPr>
      </p:pic>
    </p:spTree>
    <p:extLst>
      <p:ext uri="{BB962C8B-B14F-4D97-AF65-F5344CB8AC3E}">
        <p14:creationId xmlns:p14="http://schemas.microsoft.com/office/powerpoint/2010/main" val="668225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3BA6-3F57-50D3-831C-46C29516F3FC}"/>
              </a:ext>
            </a:extLst>
          </p:cNvPr>
          <p:cNvSpPr>
            <a:spLocks noGrp="1"/>
          </p:cNvSpPr>
          <p:nvPr>
            <p:ph type="title"/>
          </p:nvPr>
        </p:nvSpPr>
        <p:spPr/>
        <p:txBody>
          <a:bodyPr/>
          <a:lstStyle/>
          <a:p>
            <a:r>
              <a:rPr lang="en-GB" dirty="0">
                <a:latin typeface="Rockwell" panose="02060603020205020403" pitchFamily="18" charset="0"/>
              </a:rPr>
              <a:t>2 – 2: </a:t>
            </a:r>
            <a:r>
              <a:rPr lang="en-GB" dirty="0" err="1">
                <a:latin typeface="Rockwell" panose="02060603020205020403" pitchFamily="18" charset="0"/>
              </a:rPr>
              <a:t>Rigidbody</a:t>
            </a:r>
            <a:r>
              <a:rPr lang="en-GB" dirty="0">
                <a:latin typeface="Rockwell" panose="02060603020205020403" pitchFamily="18" charset="0"/>
              </a:rPr>
              <a:t> interpolation example </a:t>
            </a:r>
            <a:endParaRPr lang="en-GB" dirty="0"/>
          </a:p>
        </p:txBody>
      </p:sp>
      <p:pic>
        <p:nvPicPr>
          <p:cNvPr id="5" name="Content Placeholder 4">
            <a:extLst>
              <a:ext uri="{FF2B5EF4-FFF2-40B4-BE49-F238E27FC236}">
                <a16:creationId xmlns:a16="http://schemas.microsoft.com/office/drawing/2014/main" id="{94E0E337-DDA9-20E3-76ED-DE279DE1950E}"/>
              </a:ext>
            </a:extLst>
          </p:cNvPr>
          <p:cNvPicPr>
            <a:picLocks noGrp="1" noChangeAspect="1"/>
          </p:cNvPicPr>
          <p:nvPr>
            <p:ph idx="1"/>
          </p:nvPr>
        </p:nvPicPr>
        <p:blipFill rotWithShape="1">
          <a:blip r:embed="rId2"/>
          <a:srcRect l="50000" t="7701" r="1063" b="7281"/>
          <a:stretch/>
        </p:blipFill>
        <p:spPr>
          <a:xfrm>
            <a:off x="6084655" y="1000262"/>
            <a:ext cx="2501345" cy="1222198"/>
          </a:xfrm>
        </p:spPr>
      </p:pic>
      <p:pic>
        <p:nvPicPr>
          <p:cNvPr id="7" name="Picture 6">
            <a:extLst>
              <a:ext uri="{FF2B5EF4-FFF2-40B4-BE49-F238E27FC236}">
                <a16:creationId xmlns:a16="http://schemas.microsoft.com/office/drawing/2014/main" id="{61B09DAC-5DAF-6184-7762-3D72B6961564}"/>
              </a:ext>
            </a:extLst>
          </p:cNvPr>
          <p:cNvPicPr>
            <a:picLocks noChangeAspect="1"/>
          </p:cNvPicPr>
          <p:nvPr/>
        </p:nvPicPr>
        <p:blipFill>
          <a:blip r:embed="rId3"/>
          <a:stretch>
            <a:fillRect/>
          </a:stretch>
        </p:blipFill>
        <p:spPr>
          <a:xfrm>
            <a:off x="6084654" y="2289786"/>
            <a:ext cx="2501346" cy="1303571"/>
          </a:xfrm>
          <a:prstGeom prst="rect">
            <a:avLst/>
          </a:prstGeom>
        </p:spPr>
      </p:pic>
      <p:sp>
        <p:nvSpPr>
          <p:cNvPr id="8" name="Content Placeholder 2">
            <a:extLst>
              <a:ext uri="{FF2B5EF4-FFF2-40B4-BE49-F238E27FC236}">
                <a16:creationId xmlns:a16="http://schemas.microsoft.com/office/drawing/2014/main" id="{F146C25B-7784-FEDD-8CED-5A4C4F640278}"/>
              </a:ext>
            </a:extLst>
          </p:cNvPr>
          <p:cNvSpPr txBox="1">
            <a:spLocks/>
          </p:cNvSpPr>
          <p:nvPr/>
        </p:nvSpPr>
        <p:spPr>
          <a:xfrm>
            <a:off x="189571" y="1127760"/>
            <a:ext cx="4288829" cy="3306751"/>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Projectiles in </a:t>
            </a:r>
            <a:r>
              <a:rPr lang="en-GB" sz="1400" i="1" dirty="0"/>
              <a:t>Commodore Mandeville: Revenge of The Martians</a:t>
            </a:r>
            <a:r>
              <a:rPr lang="en-GB" sz="1400" dirty="0"/>
              <a:t> had to make use of interpolated </a:t>
            </a:r>
            <a:r>
              <a:rPr lang="en-GB" sz="1400" dirty="0" err="1"/>
              <a:t>rigidbodies</a:t>
            </a:r>
            <a:r>
              <a:rPr lang="en-GB" sz="1400" dirty="0"/>
              <a:t>.</a:t>
            </a:r>
          </a:p>
          <a:p>
            <a:pPr marL="342900" lvl="1" indent="0">
              <a:buNone/>
            </a:pPr>
            <a:endParaRPr lang="en-GB" sz="1400" dirty="0"/>
          </a:p>
          <a:p>
            <a:pPr marL="342900" lvl="1" indent="0">
              <a:buNone/>
            </a:pPr>
            <a:r>
              <a:rPr lang="en-GB" sz="1400" i="1" dirty="0" err="1"/>
              <a:t>RoTM</a:t>
            </a:r>
            <a:r>
              <a:rPr lang="en-GB" sz="1400" i="1" dirty="0"/>
              <a:t> </a:t>
            </a:r>
            <a:r>
              <a:rPr lang="en-GB" sz="1400" dirty="0"/>
              <a:t>is a Strategy game that featured the ability to slow down time while issuing orders.</a:t>
            </a:r>
          </a:p>
          <a:p>
            <a:pPr marL="342900" lvl="1" indent="0">
              <a:buNone/>
            </a:pPr>
            <a:endParaRPr lang="en-GB" sz="1400" dirty="0"/>
          </a:p>
          <a:p>
            <a:pPr marL="342900" lvl="1" indent="0">
              <a:buNone/>
            </a:pPr>
            <a:r>
              <a:rPr lang="en-GB" sz="1400" dirty="0"/>
              <a:t>Game simulation would run at a different update rate to physics update rate, leading to choppy moving projectiles and ships during ramming actions.</a:t>
            </a:r>
          </a:p>
          <a:p>
            <a:pPr marL="342900" lvl="1" indent="0">
              <a:buNone/>
            </a:pPr>
            <a:endParaRPr lang="en-GB" sz="1400" dirty="0"/>
          </a:p>
          <a:p>
            <a:pPr marL="342900" lvl="1" indent="0">
              <a:buNone/>
            </a:pPr>
            <a:r>
              <a:rPr lang="en-GB" sz="1400" dirty="0" err="1"/>
              <a:t>Rigidbody</a:t>
            </a:r>
            <a:r>
              <a:rPr lang="en-GB" sz="1400" dirty="0"/>
              <a:t> interpolation updates the perceived transform of the object independent of the physics engine between physics updates each frame.</a:t>
            </a:r>
          </a:p>
        </p:txBody>
      </p:sp>
      <p:pic>
        <p:nvPicPr>
          <p:cNvPr id="10" name="Picture 9">
            <a:extLst>
              <a:ext uri="{FF2B5EF4-FFF2-40B4-BE49-F238E27FC236}">
                <a16:creationId xmlns:a16="http://schemas.microsoft.com/office/drawing/2014/main" id="{A4D72AB1-B26E-6328-1D3B-9EB48029FC8C}"/>
              </a:ext>
            </a:extLst>
          </p:cNvPr>
          <p:cNvPicPr>
            <a:picLocks noChangeAspect="1"/>
          </p:cNvPicPr>
          <p:nvPr/>
        </p:nvPicPr>
        <p:blipFill>
          <a:blip r:embed="rId4"/>
          <a:stretch>
            <a:fillRect/>
          </a:stretch>
        </p:blipFill>
        <p:spPr>
          <a:xfrm>
            <a:off x="6084654" y="3656919"/>
            <a:ext cx="2501346" cy="1367133"/>
          </a:xfrm>
          <a:prstGeom prst="rect">
            <a:avLst/>
          </a:prstGeom>
        </p:spPr>
      </p:pic>
      <p:sp>
        <p:nvSpPr>
          <p:cNvPr id="11" name="TextBox 10">
            <a:extLst>
              <a:ext uri="{FF2B5EF4-FFF2-40B4-BE49-F238E27FC236}">
                <a16:creationId xmlns:a16="http://schemas.microsoft.com/office/drawing/2014/main" id="{398C7976-DA54-5949-97C1-1E538575F5CF}"/>
              </a:ext>
            </a:extLst>
          </p:cNvPr>
          <p:cNvSpPr txBox="1"/>
          <p:nvPr/>
        </p:nvSpPr>
        <p:spPr>
          <a:xfrm>
            <a:off x="6845340" y="258545"/>
            <a:ext cx="192786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p>
        </p:txBody>
      </p:sp>
    </p:spTree>
    <p:extLst>
      <p:ext uri="{BB962C8B-B14F-4D97-AF65-F5344CB8AC3E}">
        <p14:creationId xmlns:p14="http://schemas.microsoft.com/office/powerpoint/2010/main" val="1642315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5840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You may attach scripts to </a:t>
            </a:r>
            <a:r>
              <a:rPr lang="en-GB" sz="1400" b="1" dirty="0"/>
              <a:t>GameObjects</a:t>
            </a:r>
            <a:r>
              <a:rPr lang="en-GB" sz="1400" dirty="0"/>
              <a:t> if they are of the type </a:t>
            </a:r>
            <a:r>
              <a:rPr lang="en-GB" sz="1400" b="1" dirty="0" err="1"/>
              <a:t>Monobehaviour</a:t>
            </a:r>
            <a:r>
              <a:rPr lang="en-GB" sz="1400" b="1" dirty="0"/>
              <a:t>.</a:t>
            </a:r>
          </a:p>
          <a:p>
            <a:pPr marL="342900" lvl="1" indent="0">
              <a:buNone/>
            </a:pPr>
            <a:endParaRPr lang="en-GB" sz="1400" dirty="0"/>
          </a:p>
          <a:p>
            <a:pPr marL="342900" lvl="1" indent="0">
              <a:buNone/>
            </a:pPr>
            <a:r>
              <a:rPr lang="en-GB" sz="1400" dirty="0"/>
              <a:t>As an example, let’s have a look at a very basic 2D movement script:</a:t>
            </a:r>
          </a:p>
        </p:txBody>
      </p:sp>
      <p:pic>
        <p:nvPicPr>
          <p:cNvPr id="6" name="Picture 5">
            <a:extLst>
              <a:ext uri="{FF2B5EF4-FFF2-40B4-BE49-F238E27FC236}">
                <a16:creationId xmlns:a16="http://schemas.microsoft.com/office/drawing/2014/main" id="{C2451B68-3451-5BCB-4B0B-910DDCC1FE21}"/>
              </a:ext>
            </a:extLst>
          </p:cNvPr>
          <p:cNvPicPr>
            <a:picLocks noChangeAspect="1"/>
          </p:cNvPicPr>
          <p:nvPr/>
        </p:nvPicPr>
        <p:blipFill>
          <a:blip r:embed="rId3"/>
          <a:stretch>
            <a:fillRect/>
          </a:stretch>
        </p:blipFill>
        <p:spPr>
          <a:xfrm>
            <a:off x="4867200" y="1207282"/>
            <a:ext cx="3620137" cy="3147706"/>
          </a:xfrm>
          <a:prstGeom prst="rect">
            <a:avLst/>
          </a:prstGeom>
        </p:spPr>
      </p:pic>
      <p:sp>
        <p:nvSpPr>
          <p:cNvPr id="4" name="Arrow: Right 3">
            <a:extLst>
              <a:ext uri="{FF2B5EF4-FFF2-40B4-BE49-F238E27FC236}">
                <a16:creationId xmlns:a16="http://schemas.microsoft.com/office/drawing/2014/main" id="{30850F53-2CD0-42CF-C3C2-DA05857D78F4}"/>
              </a:ext>
            </a:extLst>
          </p:cNvPr>
          <p:cNvSpPr/>
          <p:nvPr/>
        </p:nvSpPr>
        <p:spPr>
          <a:xfrm>
            <a:off x="2432180" y="3461451"/>
            <a:ext cx="653920" cy="221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E6443615-D5EC-1EE3-27B3-86195DF6F459}"/>
              </a:ext>
            </a:extLst>
          </p:cNvPr>
          <p:cNvSpPr/>
          <p:nvPr/>
        </p:nvSpPr>
        <p:spPr>
          <a:xfrm flipH="1">
            <a:off x="1594306" y="3461451"/>
            <a:ext cx="653920" cy="221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DB8B86C9-B933-6E2B-36B3-FDEE8EA86DD3}"/>
              </a:ext>
            </a:extLst>
          </p:cNvPr>
          <p:cNvSpPr/>
          <p:nvPr/>
        </p:nvSpPr>
        <p:spPr>
          <a:xfrm rot="5400000" flipH="1">
            <a:off x="2071659" y="3058036"/>
            <a:ext cx="537088" cy="269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1E7F5DE6-5F49-43AF-DD4A-74371CFFD32F}"/>
              </a:ext>
            </a:extLst>
          </p:cNvPr>
          <p:cNvSpPr/>
          <p:nvPr/>
        </p:nvSpPr>
        <p:spPr>
          <a:xfrm rot="16200000" flipH="1" flipV="1">
            <a:off x="2071659" y="3812355"/>
            <a:ext cx="537088" cy="269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descr="563,616 Man In Top View Images, Stock Photos &amp; Vectors | Shutterstock">
            <a:extLst>
              <a:ext uri="{FF2B5EF4-FFF2-40B4-BE49-F238E27FC236}">
                <a16:creationId xmlns:a16="http://schemas.microsoft.com/office/drawing/2014/main" id="{810445A2-DFD7-03B2-D0E8-1978C8BA209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8786" b="79071" l="10000" r="90000"/>
                    </a14:imgEffect>
                  </a14:imgLayer>
                </a14:imgProps>
              </a:ext>
              <a:ext uri="{28A0092B-C50C-407E-A947-70E740481C1C}">
                <a14:useLocalDpi xmlns:a14="http://schemas.microsoft.com/office/drawing/2010/main" val="0"/>
              </a:ext>
            </a:extLst>
          </a:blip>
          <a:srcRect b="12143"/>
          <a:stretch/>
        </p:blipFill>
        <p:spPr bwMode="auto">
          <a:xfrm flipV="1">
            <a:off x="1286233" y="2985743"/>
            <a:ext cx="2107940" cy="13296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0951DFA-056A-0CA9-A52E-44F0EC05DD7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91" b="90210" l="9624" r="91080">
                        <a14:foregroundMark x1="91080" y1="25874" x2="91080" y2="13287"/>
                        <a14:foregroundMark x1="13850" y1="90210" x2="18075" y2="88112"/>
                      </a14:backgroundRemoval>
                    </a14:imgEffect>
                  </a14:imgLayer>
                </a14:imgProps>
              </a:ext>
            </a:extLst>
          </a:blip>
          <a:stretch>
            <a:fillRect/>
          </a:stretch>
        </p:blipFill>
        <p:spPr>
          <a:xfrm>
            <a:off x="1797381" y="3735429"/>
            <a:ext cx="2265434" cy="760462"/>
          </a:xfrm>
          <a:prstGeom prst="rect">
            <a:avLst/>
          </a:prstGeom>
        </p:spPr>
      </p:pic>
    </p:spTree>
    <p:extLst>
      <p:ext uri="{BB962C8B-B14F-4D97-AF65-F5344CB8AC3E}">
        <p14:creationId xmlns:p14="http://schemas.microsoft.com/office/powerpoint/2010/main" val="1553098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6" name="Picture 5">
            <a:extLst>
              <a:ext uri="{FF2B5EF4-FFF2-40B4-BE49-F238E27FC236}">
                <a16:creationId xmlns:a16="http://schemas.microsoft.com/office/drawing/2014/main" id="{C2451B68-3451-5BCB-4B0B-910DDCC1FE21}"/>
              </a:ext>
            </a:extLst>
          </p:cNvPr>
          <p:cNvPicPr>
            <a:picLocks noChangeAspect="1"/>
          </p:cNvPicPr>
          <p:nvPr/>
        </p:nvPicPr>
        <p:blipFill>
          <a:blip r:embed="rId3"/>
          <a:stretch>
            <a:fillRect/>
          </a:stretch>
        </p:blipFill>
        <p:spPr>
          <a:xfrm>
            <a:off x="5068800" y="1268015"/>
            <a:ext cx="3620137" cy="3147706"/>
          </a:xfrm>
          <a:prstGeom prst="rect">
            <a:avLst/>
          </a:prstGeom>
        </p:spPr>
      </p:pic>
      <p:pic>
        <p:nvPicPr>
          <p:cNvPr id="7" name="Picture 6">
            <a:extLst>
              <a:ext uri="{FF2B5EF4-FFF2-40B4-BE49-F238E27FC236}">
                <a16:creationId xmlns:a16="http://schemas.microsoft.com/office/drawing/2014/main" id="{CF030F40-17D1-84C4-454D-D5FE8FB5E2C1}"/>
              </a:ext>
            </a:extLst>
          </p:cNvPr>
          <p:cNvPicPr>
            <a:picLocks noChangeAspect="1"/>
          </p:cNvPicPr>
          <p:nvPr/>
        </p:nvPicPr>
        <p:blipFill>
          <a:blip r:embed="rId4"/>
          <a:stretch>
            <a:fillRect/>
          </a:stretch>
        </p:blipFill>
        <p:spPr>
          <a:xfrm>
            <a:off x="2382582" y="3149650"/>
            <a:ext cx="2526750" cy="1284861"/>
          </a:xfrm>
          <a:prstGeom prst="rect">
            <a:avLst/>
          </a:prstGeom>
        </p:spPr>
      </p:pic>
      <p:sp>
        <p:nvSpPr>
          <p:cNvPr id="8" name="Content Placeholder 2">
            <a:extLst>
              <a:ext uri="{FF2B5EF4-FFF2-40B4-BE49-F238E27FC236}">
                <a16:creationId xmlns:a16="http://schemas.microsoft.com/office/drawing/2014/main" id="{B34E0634-7759-BD47-2FDA-4077C2455F1F}"/>
              </a:ext>
            </a:extLst>
          </p:cNvPr>
          <p:cNvSpPr txBox="1">
            <a:spLocks/>
          </p:cNvSpPr>
          <p:nvPr/>
        </p:nvSpPr>
        <p:spPr>
          <a:xfrm>
            <a:off x="283171" y="1127760"/>
            <a:ext cx="45840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can see our </a:t>
            </a:r>
            <a:r>
              <a:rPr lang="en-GB" sz="1400" b="1" dirty="0" err="1"/>
              <a:t>Monobehaviour</a:t>
            </a:r>
            <a:r>
              <a:rPr lang="en-GB" sz="1400" dirty="0"/>
              <a:t> component in the inspector, after it has been attached to an empty </a:t>
            </a:r>
            <a:r>
              <a:rPr lang="en-GB" sz="1400" b="1" dirty="0" err="1"/>
              <a:t>GameObject</a:t>
            </a:r>
            <a:r>
              <a:rPr lang="en-GB" sz="1400" dirty="0"/>
              <a:t>. </a:t>
            </a:r>
          </a:p>
          <a:p>
            <a:pPr marL="342900" lvl="1" indent="0">
              <a:buNone/>
            </a:pPr>
            <a:endParaRPr lang="en-GB" sz="1400" dirty="0"/>
          </a:p>
          <a:p>
            <a:pPr marL="342900" lvl="1" indent="0">
              <a:buNone/>
            </a:pPr>
            <a:r>
              <a:rPr lang="en-GB" sz="1400" dirty="0"/>
              <a:t>‘</a:t>
            </a:r>
            <a:r>
              <a:rPr lang="en-GB" sz="1400" i="1" dirty="0" err="1"/>
              <a:t>SuperBasicMovement</a:t>
            </a:r>
            <a:r>
              <a:rPr lang="en-GB" sz="1400" dirty="0"/>
              <a:t>’ inherits from </a:t>
            </a:r>
            <a:r>
              <a:rPr lang="en-GB" sz="1400" b="1" dirty="0" err="1"/>
              <a:t>Monobehaviour</a:t>
            </a:r>
            <a:r>
              <a:rPr lang="en-GB" sz="1400" dirty="0"/>
              <a:t>.</a:t>
            </a:r>
          </a:p>
          <a:p>
            <a:pPr marL="342900" lvl="1" indent="0">
              <a:buNone/>
            </a:pPr>
            <a:endParaRPr lang="en-GB" sz="1400" dirty="0"/>
          </a:p>
        </p:txBody>
      </p:sp>
      <p:pic>
        <p:nvPicPr>
          <p:cNvPr id="4" name="Picture 3">
            <a:extLst>
              <a:ext uri="{FF2B5EF4-FFF2-40B4-BE49-F238E27FC236}">
                <a16:creationId xmlns:a16="http://schemas.microsoft.com/office/drawing/2014/main" id="{931B639F-E779-8AC0-6DB9-45DC24822099}"/>
              </a:ext>
            </a:extLst>
          </p:cNvPr>
          <p:cNvPicPr>
            <a:picLocks noChangeAspect="1"/>
          </p:cNvPicPr>
          <p:nvPr/>
        </p:nvPicPr>
        <p:blipFill>
          <a:blip r:embed="rId5"/>
          <a:stretch>
            <a:fillRect/>
          </a:stretch>
        </p:blipFill>
        <p:spPr>
          <a:xfrm>
            <a:off x="455063" y="3246120"/>
            <a:ext cx="1735742" cy="1188391"/>
          </a:xfrm>
          <a:prstGeom prst="rect">
            <a:avLst/>
          </a:prstGeom>
        </p:spPr>
      </p:pic>
    </p:spTree>
    <p:extLst>
      <p:ext uri="{BB962C8B-B14F-4D97-AF65-F5344CB8AC3E}">
        <p14:creationId xmlns:p14="http://schemas.microsoft.com/office/powerpoint/2010/main" val="1241804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6" name="Picture 5">
            <a:extLst>
              <a:ext uri="{FF2B5EF4-FFF2-40B4-BE49-F238E27FC236}">
                <a16:creationId xmlns:a16="http://schemas.microsoft.com/office/drawing/2014/main" id="{C2451B68-3451-5BCB-4B0B-910DDCC1FE21}"/>
              </a:ext>
            </a:extLst>
          </p:cNvPr>
          <p:cNvPicPr>
            <a:picLocks noChangeAspect="1"/>
          </p:cNvPicPr>
          <p:nvPr/>
        </p:nvPicPr>
        <p:blipFill>
          <a:blip r:embed="rId3"/>
          <a:stretch>
            <a:fillRect/>
          </a:stretch>
        </p:blipFill>
        <p:spPr>
          <a:xfrm>
            <a:off x="5068800" y="1352550"/>
            <a:ext cx="3733212" cy="3246025"/>
          </a:xfrm>
          <a:prstGeom prst="rect">
            <a:avLst/>
          </a:prstGeom>
        </p:spPr>
      </p:pic>
      <p:pic>
        <p:nvPicPr>
          <p:cNvPr id="7" name="Picture 6">
            <a:extLst>
              <a:ext uri="{FF2B5EF4-FFF2-40B4-BE49-F238E27FC236}">
                <a16:creationId xmlns:a16="http://schemas.microsoft.com/office/drawing/2014/main" id="{CF030F40-17D1-84C4-454D-D5FE8FB5E2C1}"/>
              </a:ext>
            </a:extLst>
          </p:cNvPr>
          <p:cNvPicPr>
            <a:picLocks noChangeAspect="1"/>
          </p:cNvPicPr>
          <p:nvPr/>
        </p:nvPicPr>
        <p:blipFill>
          <a:blip r:embed="rId4"/>
          <a:stretch>
            <a:fillRect/>
          </a:stretch>
        </p:blipFill>
        <p:spPr>
          <a:xfrm>
            <a:off x="2692183" y="3432905"/>
            <a:ext cx="2292354" cy="1165670"/>
          </a:xfrm>
          <a:prstGeom prst="rect">
            <a:avLst/>
          </a:prstGeom>
        </p:spPr>
      </p:pic>
      <p:sp>
        <p:nvSpPr>
          <p:cNvPr id="8" name="Content Placeholder 2">
            <a:extLst>
              <a:ext uri="{FF2B5EF4-FFF2-40B4-BE49-F238E27FC236}">
                <a16:creationId xmlns:a16="http://schemas.microsoft.com/office/drawing/2014/main" id="{B34E0634-7759-BD47-2FDA-4077C2455F1F}"/>
              </a:ext>
            </a:extLst>
          </p:cNvPr>
          <p:cNvSpPr txBox="1">
            <a:spLocks/>
          </p:cNvSpPr>
          <p:nvPr/>
        </p:nvSpPr>
        <p:spPr>
          <a:xfrm>
            <a:off x="283171" y="1127760"/>
            <a:ext cx="45840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In the </a:t>
            </a:r>
            <a:r>
              <a:rPr lang="en-GB" sz="1400" b="1" dirty="0"/>
              <a:t>inspector</a:t>
            </a:r>
            <a:r>
              <a:rPr lang="en-GB" sz="1400" dirty="0"/>
              <a:t>, the public attribute ‘</a:t>
            </a:r>
            <a:r>
              <a:rPr lang="en-GB" sz="1400" i="1" dirty="0"/>
              <a:t>speed’</a:t>
            </a:r>
            <a:r>
              <a:rPr lang="en-GB" sz="1400" dirty="0"/>
              <a:t> is visible.</a:t>
            </a:r>
          </a:p>
          <a:p>
            <a:pPr marL="342900" lvl="1" indent="0">
              <a:buNone/>
            </a:pPr>
            <a:r>
              <a:rPr lang="en-GB" sz="1400" dirty="0"/>
              <a:t>This allows us to edit the default value of the variable in-editor without changing the code.</a:t>
            </a:r>
          </a:p>
          <a:p>
            <a:pPr marL="342900" lvl="1" indent="0">
              <a:buNone/>
            </a:pPr>
            <a:endParaRPr lang="en-GB" sz="1400" dirty="0"/>
          </a:p>
          <a:p>
            <a:pPr marL="342900" lvl="1" indent="0">
              <a:buNone/>
            </a:pPr>
            <a:r>
              <a:rPr lang="en-GB" sz="1400" dirty="0"/>
              <a:t>A </a:t>
            </a:r>
            <a:r>
              <a:rPr lang="en-GB" sz="1400" b="1" dirty="0" err="1"/>
              <a:t>Monobehaviour</a:t>
            </a:r>
            <a:r>
              <a:rPr lang="en-GB" sz="1400" dirty="0"/>
              <a:t> may reference its host </a:t>
            </a:r>
            <a:r>
              <a:rPr lang="en-GB" sz="1400" b="1" dirty="0" err="1"/>
              <a:t>GameObject</a:t>
            </a:r>
            <a:r>
              <a:rPr lang="en-GB" sz="1400" dirty="0"/>
              <a:t> by simply stating ‘</a:t>
            </a:r>
            <a:r>
              <a:rPr lang="en-GB" sz="1400" dirty="0" err="1"/>
              <a:t>gameObject</a:t>
            </a:r>
            <a:r>
              <a:rPr lang="en-GB" sz="1400" dirty="0"/>
              <a:t>’.</a:t>
            </a:r>
          </a:p>
          <a:p>
            <a:pPr marL="342900" lvl="1" indent="0">
              <a:buNone/>
            </a:pPr>
            <a:endParaRPr lang="en-GB" sz="1400" dirty="0"/>
          </a:p>
          <a:p>
            <a:pPr marL="342900" lvl="1" indent="0">
              <a:buNone/>
            </a:pPr>
            <a:r>
              <a:rPr lang="en-GB" sz="1400" dirty="0"/>
              <a:t>The transform of a </a:t>
            </a:r>
            <a:r>
              <a:rPr lang="en-GB" sz="1400" b="1" dirty="0" err="1"/>
              <a:t>GameObject</a:t>
            </a:r>
            <a:r>
              <a:rPr lang="en-GB" sz="1400" dirty="0"/>
              <a:t> can be referenced by simply stating ‘transform’.</a:t>
            </a:r>
          </a:p>
          <a:p>
            <a:pPr marL="342900" lvl="1" indent="0">
              <a:buNone/>
            </a:pPr>
            <a:endParaRPr lang="en-GB" sz="1400" dirty="0"/>
          </a:p>
        </p:txBody>
      </p:sp>
      <p:sp>
        <p:nvSpPr>
          <p:cNvPr id="3" name="Rectangle 2">
            <a:extLst>
              <a:ext uri="{FF2B5EF4-FFF2-40B4-BE49-F238E27FC236}">
                <a16:creationId xmlns:a16="http://schemas.microsoft.com/office/drawing/2014/main" id="{D183D8DB-C42E-FE5A-88C2-59E8B747984C}"/>
              </a:ext>
            </a:extLst>
          </p:cNvPr>
          <p:cNvSpPr/>
          <p:nvPr/>
        </p:nvSpPr>
        <p:spPr>
          <a:xfrm>
            <a:off x="2692183" y="4324350"/>
            <a:ext cx="336767" cy="110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6B3B478-E63E-66AF-BE71-583CEBA6D91F}"/>
              </a:ext>
            </a:extLst>
          </p:cNvPr>
          <p:cNvSpPr/>
          <p:nvPr/>
        </p:nvSpPr>
        <p:spPr>
          <a:xfrm>
            <a:off x="5416333" y="2114550"/>
            <a:ext cx="1054317"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DDC9E860-3BA0-8F63-AF5A-B8CE5E8A663F}"/>
              </a:ext>
            </a:extLst>
          </p:cNvPr>
          <p:cNvPicPr>
            <a:picLocks noChangeAspect="1"/>
          </p:cNvPicPr>
          <p:nvPr/>
        </p:nvPicPr>
        <p:blipFill>
          <a:blip r:embed="rId5"/>
          <a:stretch>
            <a:fillRect/>
          </a:stretch>
        </p:blipFill>
        <p:spPr>
          <a:xfrm>
            <a:off x="703626" y="3481552"/>
            <a:ext cx="1391874" cy="952959"/>
          </a:xfrm>
          <a:prstGeom prst="rect">
            <a:avLst/>
          </a:prstGeom>
        </p:spPr>
      </p:pic>
      <p:sp>
        <p:nvSpPr>
          <p:cNvPr id="10" name="Rectangle 9">
            <a:extLst>
              <a:ext uri="{FF2B5EF4-FFF2-40B4-BE49-F238E27FC236}">
                <a16:creationId xmlns:a16="http://schemas.microsoft.com/office/drawing/2014/main" id="{A53126E2-B302-F925-7CB9-5F37BBF1600E}"/>
              </a:ext>
            </a:extLst>
          </p:cNvPr>
          <p:cNvSpPr/>
          <p:nvPr/>
        </p:nvSpPr>
        <p:spPr>
          <a:xfrm>
            <a:off x="5581220" y="3596164"/>
            <a:ext cx="1109140"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6885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 – Multiple Scripts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8" name="Content Placeholder 2">
            <a:extLst>
              <a:ext uri="{FF2B5EF4-FFF2-40B4-BE49-F238E27FC236}">
                <a16:creationId xmlns:a16="http://schemas.microsoft.com/office/drawing/2014/main" id="{B34E0634-7759-BD47-2FDA-4077C2455F1F}"/>
              </a:ext>
            </a:extLst>
          </p:cNvPr>
          <p:cNvSpPr txBox="1">
            <a:spLocks/>
          </p:cNvSpPr>
          <p:nvPr/>
        </p:nvSpPr>
        <p:spPr>
          <a:xfrm>
            <a:off x="283171" y="1127760"/>
            <a:ext cx="3424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It is possible to call methods on other script components, so long as the methods are declared as public.</a:t>
            </a:r>
          </a:p>
          <a:p>
            <a:pPr marL="342900" lvl="1" indent="0">
              <a:buNone/>
            </a:pPr>
            <a:endParaRPr lang="en-GB" sz="1400" dirty="0"/>
          </a:p>
          <a:p>
            <a:pPr marL="342900" lvl="1" indent="0">
              <a:buNone/>
            </a:pPr>
            <a:r>
              <a:rPr lang="en-GB" sz="1400" dirty="0"/>
              <a:t>In this example, we look at a simple potential implementation of a projectile hitting a collider and dealing damage if it has an attached Health script.</a:t>
            </a:r>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4" name="Picture 3">
            <a:extLst>
              <a:ext uri="{FF2B5EF4-FFF2-40B4-BE49-F238E27FC236}">
                <a16:creationId xmlns:a16="http://schemas.microsoft.com/office/drawing/2014/main" id="{7A8D53B4-DA9E-0080-71DB-1066530E817D}"/>
              </a:ext>
            </a:extLst>
          </p:cNvPr>
          <p:cNvPicPr>
            <a:picLocks noChangeAspect="1"/>
          </p:cNvPicPr>
          <p:nvPr/>
        </p:nvPicPr>
        <p:blipFill>
          <a:blip r:embed="rId3"/>
          <a:stretch>
            <a:fillRect/>
          </a:stretch>
        </p:blipFill>
        <p:spPr>
          <a:xfrm>
            <a:off x="4064400" y="1188818"/>
            <a:ext cx="4874400" cy="2182015"/>
          </a:xfrm>
          <a:prstGeom prst="rect">
            <a:avLst/>
          </a:prstGeom>
        </p:spPr>
      </p:pic>
      <p:pic>
        <p:nvPicPr>
          <p:cNvPr id="12292" name="Picture 4" descr="Space Quest: 2099 by LeverSoftware">
            <a:extLst>
              <a:ext uri="{FF2B5EF4-FFF2-40B4-BE49-F238E27FC236}">
                <a16:creationId xmlns:a16="http://schemas.microsoft.com/office/drawing/2014/main" id="{411F205A-F424-C39D-8AC3-166977AB71B3}"/>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10298" y="3291634"/>
            <a:ext cx="2141702" cy="12922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74E20E09-1F9F-8A11-467A-1B360E3306B3}"/>
              </a:ext>
            </a:extLst>
          </p:cNvPr>
          <p:cNvCxnSpPr>
            <a:cxnSpLocks/>
          </p:cNvCxnSpPr>
          <p:nvPr/>
        </p:nvCxnSpPr>
        <p:spPr>
          <a:xfrm flipH="1">
            <a:off x="2418807" y="3656841"/>
            <a:ext cx="78794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CF9A92B-F3AD-D582-21AE-DF138177F35A}"/>
              </a:ext>
            </a:extLst>
          </p:cNvPr>
          <p:cNvSpPr txBox="1">
            <a:spLocks/>
          </p:cNvSpPr>
          <p:nvPr/>
        </p:nvSpPr>
        <p:spPr>
          <a:xfrm>
            <a:off x="2812778" y="3528442"/>
            <a:ext cx="1429229"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solidFill>
                  <a:srgbClr val="FF0000"/>
                </a:solidFill>
              </a:rPr>
              <a:t>projectile</a:t>
            </a:r>
          </a:p>
        </p:txBody>
      </p:sp>
      <p:sp>
        <p:nvSpPr>
          <p:cNvPr id="6" name="Content Placeholder 2">
            <a:extLst>
              <a:ext uri="{FF2B5EF4-FFF2-40B4-BE49-F238E27FC236}">
                <a16:creationId xmlns:a16="http://schemas.microsoft.com/office/drawing/2014/main" id="{26D0DD32-603F-3E0D-1BF3-DE8B84BE4BFF}"/>
              </a:ext>
            </a:extLst>
          </p:cNvPr>
          <p:cNvSpPr txBox="1">
            <a:spLocks/>
          </p:cNvSpPr>
          <p:nvPr/>
        </p:nvSpPr>
        <p:spPr>
          <a:xfrm>
            <a:off x="5539741" y="1534269"/>
            <a:ext cx="2505314"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800" dirty="0">
                <a:solidFill>
                  <a:srgbClr val="FF0000"/>
                </a:solidFill>
              </a:rPr>
              <a:t>Method called on collision</a:t>
            </a:r>
          </a:p>
        </p:txBody>
      </p:sp>
      <p:sp>
        <p:nvSpPr>
          <p:cNvPr id="10" name="Content Placeholder 2">
            <a:extLst>
              <a:ext uri="{FF2B5EF4-FFF2-40B4-BE49-F238E27FC236}">
                <a16:creationId xmlns:a16="http://schemas.microsoft.com/office/drawing/2014/main" id="{BF7460DF-2EB3-C36C-553C-A9465F2640D3}"/>
              </a:ext>
            </a:extLst>
          </p:cNvPr>
          <p:cNvSpPr txBox="1">
            <a:spLocks/>
          </p:cNvSpPr>
          <p:nvPr/>
        </p:nvSpPr>
        <p:spPr>
          <a:xfrm>
            <a:off x="6433486" y="1893184"/>
            <a:ext cx="2505314"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800" dirty="0">
                <a:solidFill>
                  <a:srgbClr val="FF0000"/>
                </a:solidFill>
              </a:rPr>
              <a:t>Check if hit object has Health component</a:t>
            </a:r>
          </a:p>
        </p:txBody>
      </p:sp>
      <p:sp>
        <p:nvSpPr>
          <p:cNvPr id="12" name="Content Placeholder 2">
            <a:extLst>
              <a:ext uri="{FF2B5EF4-FFF2-40B4-BE49-F238E27FC236}">
                <a16:creationId xmlns:a16="http://schemas.microsoft.com/office/drawing/2014/main" id="{AC2A64AE-F5BD-A8CE-74C7-B3E8388C9718}"/>
              </a:ext>
            </a:extLst>
          </p:cNvPr>
          <p:cNvSpPr txBox="1">
            <a:spLocks/>
          </p:cNvSpPr>
          <p:nvPr/>
        </p:nvSpPr>
        <p:spPr>
          <a:xfrm>
            <a:off x="7608172" y="1640465"/>
            <a:ext cx="2505314"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600" dirty="0">
                <a:solidFill>
                  <a:srgbClr val="FF0000"/>
                </a:solidFill>
              </a:rPr>
              <a:t>This may be polymorphic!</a:t>
            </a:r>
          </a:p>
        </p:txBody>
      </p:sp>
      <p:sp>
        <p:nvSpPr>
          <p:cNvPr id="13" name="Content Placeholder 2">
            <a:extLst>
              <a:ext uri="{FF2B5EF4-FFF2-40B4-BE49-F238E27FC236}">
                <a16:creationId xmlns:a16="http://schemas.microsoft.com/office/drawing/2014/main" id="{34007F02-5BAB-65FF-3581-24E2CF4A9BA9}"/>
              </a:ext>
            </a:extLst>
          </p:cNvPr>
          <p:cNvSpPr txBox="1">
            <a:spLocks/>
          </p:cNvSpPr>
          <p:nvPr/>
        </p:nvSpPr>
        <p:spPr>
          <a:xfrm>
            <a:off x="6789886" y="2013642"/>
            <a:ext cx="2505314"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800" dirty="0">
                <a:solidFill>
                  <a:srgbClr val="FF0000"/>
                </a:solidFill>
              </a:rPr>
              <a:t>Get reference to Health component</a:t>
            </a:r>
          </a:p>
        </p:txBody>
      </p:sp>
      <p:sp>
        <p:nvSpPr>
          <p:cNvPr id="14" name="Content Placeholder 2">
            <a:extLst>
              <a:ext uri="{FF2B5EF4-FFF2-40B4-BE49-F238E27FC236}">
                <a16:creationId xmlns:a16="http://schemas.microsoft.com/office/drawing/2014/main" id="{52FD4FF0-9422-C179-7001-4092D5CF3D5B}"/>
              </a:ext>
            </a:extLst>
          </p:cNvPr>
          <p:cNvSpPr txBox="1">
            <a:spLocks/>
          </p:cNvSpPr>
          <p:nvPr/>
        </p:nvSpPr>
        <p:spPr>
          <a:xfrm>
            <a:off x="6842629" y="2134100"/>
            <a:ext cx="2505314"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700" dirty="0">
                <a:solidFill>
                  <a:srgbClr val="FF0000"/>
                </a:solidFill>
              </a:rPr>
              <a:t>Call method ‘</a:t>
            </a:r>
            <a:r>
              <a:rPr lang="en-GB" sz="700" dirty="0" err="1">
                <a:solidFill>
                  <a:srgbClr val="FF0000"/>
                </a:solidFill>
              </a:rPr>
              <a:t>TakeDamage</a:t>
            </a:r>
            <a:r>
              <a:rPr lang="en-GB" sz="700" dirty="0">
                <a:solidFill>
                  <a:srgbClr val="FF0000"/>
                </a:solidFill>
              </a:rPr>
              <a:t>’ on Health</a:t>
            </a:r>
          </a:p>
        </p:txBody>
      </p:sp>
    </p:spTree>
    <p:extLst>
      <p:ext uri="{BB962C8B-B14F-4D97-AF65-F5344CB8AC3E}">
        <p14:creationId xmlns:p14="http://schemas.microsoft.com/office/powerpoint/2010/main" val="3484840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Prefabs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369219"/>
            <a:ext cx="8613180" cy="2888456"/>
          </a:xfrm>
        </p:spPr>
        <p:txBody>
          <a:bodyPr>
            <a:normAutofit/>
          </a:bodyPr>
          <a:lstStyle/>
          <a:p>
            <a:pPr marL="0" indent="0">
              <a:buNone/>
            </a:pPr>
            <a:r>
              <a:rPr lang="en-GB" sz="1400" dirty="0"/>
              <a:t>Unity’s </a:t>
            </a:r>
            <a:r>
              <a:rPr lang="en-GB" sz="1400" b="1" dirty="0"/>
              <a:t>Prefab</a:t>
            </a:r>
            <a:r>
              <a:rPr lang="en-GB" sz="1400" dirty="0"/>
              <a:t> system allows you to create, configure, and store a </a:t>
            </a:r>
            <a:r>
              <a:rPr lang="en-GB" sz="1400" dirty="0" err="1"/>
              <a:t>GameObject</a:t>
            </a:r>
            <a:r>
              <a:rPr lang="en-GB" sz="1400" dirty="0"/>
              <a:t> complete with all its components, property values, and child </a:t>
            </a:r>
            <a:r>
              <a:rPr lang="en-GB" sz="1400" b="1" dirty="0"/>
              <a:t>GameObjects</a:t>
            </a:r>
            <a:r>
              <a:rPr lang="en-GB" sz="1400" dirty="0"/>
              <a:t> as a reusable Asset. </a:t>
            </a:r>
          </a:p>
          <a:p>
            <a:pPr marL="0" indent="0">
              <a:buNone/>
            </a:pPr>
            <a:endParaRPr lang="en-GB" sz="1400" dirty="0"/>
          </a:p>
          <a:p>
            <a:pPr marL="0" indent="0">
              <a:buNone/>
            </a:pPr>
            <a:r>
              <a:rPr lang="en-GB" sz="1400" dirty="0"/>
              <a:t>Any edits that you make to a </a:t>
            </a:r>
            <a:r>
              <a:rPr lang="en-GB" sz="1400" b="1" dirty="0"/>
              <a:t>Prefab</a:t>
            </a:r>
            <a:r>
              <a:rPr lang="en-GB" sz="1400" dirty="0"/>
              <a:t> Asset are automatically reflected in the instances of that Prefab, allowing you to easily make broad changes across your whole Project without having to repeatedly make the same edit to every copy of the Asset.</a:t>
            </a:r>
          </a:p>
          <a:p>
            <a:pPr marL="0" indent="0">
              <a:buNone/>
            </a:pPr>
            <a:endParaRPr lang="en-GB" sz="1400" dirty="0"/>
          </a:p>
          <a:p>
            <a:pPr marL="0" indent="0">
              <a:buNone/>
            </a:pPr>
            <a:r>
              <a:rPr lang="en-GB" sz="1400" dirty="0"/>
              <a:t>Let’s continue with our projectile example…</a:t>
            </a:r>
          </a:p>
        </p:txBody>
      </p:sp>
      <p:sp>
        <p:nvSpPr>
          <p:cNvPr id="4" name="TextBox 3">
            <a:extLst>
              <a:ext uri="{FF2B5EF4-FFF2-40B4-BE49-F238E27FC236}">
                <a16:creationId xmlns:a16="http://schemas.microsoft.com/office/drawing/2014/main" id="{530FC98F-2525-9696-339C-9549BDD30F68}"/>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743306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Prefabs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492540" cy="3063716"/>
          </a:xfrm>
        </p:spPr>
        <p:txBody>
          <a:bodyPr>
            <a:normAutofit/>
          </a:bodyPr>
          <a:lstStyle/>
          <a:p>
            <a:pPr marL="0" indent="0">
              <a:buNone/>
            </a:pPr>
            <a:r>
              <a:rPr lang="en-GB" sz="1200" dirty="0"/>
              <a:t>Continuing with our example, projectiles fired at runtime would be </a:t>
            </a:r>
            <a:r>
              <a:rPr lang="en-GB" sz="1200" b="1" dirty="0" err="1"/>
              <a:t>GameObject</a:t>
            </a:r>
            <a:r>
              <a:rPr lang="en-GB" sz="1200" dirty="0"/>
              <a:t> instances of a </a:t>
            </a:r>
            <a:r>
              <a:rPr lang="en-GB" sz="1200" b="1" dirty="0"/>
              <a:t>Prefab</a:t>
            </a:r>
            <a:r>
              <a:rPr lang="en-GB" sz="1200" dirty="0"/>
              <a:t>.</a:t>
            </a:r>
          </a:p>
          <a:p>
            <a:pPr marL="0" indent="0">
              <a:buNone/>
            </a:pPr>
            <a:endParaRPr lang="en-GB" sz="1200" dirty="0"/>
          </a:p>
          <a:p>
            <a:pPr marL="0" indent="0">
              <a:buNone/>
            </a:pPr>
            <a:r>
              <a:rPr lang="en-GB" sz="1200" dirty="0"/>
              <a:t>Boris may fire orange coloured rockets using his rocket rifle.</a:t>
            </a:r>
          </a:p>
          <a:p>
            <a:pPr marL="0" indent="0">
              <a:buNone/>
            </a:pPr>
            <a:r>
              <a:rPr lang="en-GB" sz="1200" dirty="0"/>
              <a:t>The </a:t>
            </a:r>
            <a:r>
              <a:rPr lang="en-GB" sz="1200" b="1" dirty="0" err="1"/>
              <a:t>Monobehaviour</a:t>
            </a:r>
            <a:r>
              <a:rPr lang="en-GB" sz="1200" dirty="0"/>
              <a:t> ‘Rocket Rifle</a:t>
            </a:r>
            <a:r>
              <a:rPr lang="en-GB" sz="1200" b="1" dirty="0"/>
              <a:t>’ </a:t>
            </a:r>
            <a:r>
              <a:rPr lang="en-GB" sz="1200" dirty="0"/>
              <a:t>has a </a:t>
            </a:r>
            <a:r>
              <a:rPr lang="en-GB" sz="1200" b="1" dirty="0"/>
              <a:t>public </a:t>
            </a:r>
            <a:r>
              <a:rPr lang="en-GB" sz="1200" b="1" dirty="0" err="1"/>
              <a:t>GameObject</a:t>
            </a:r>
            <a:r>
              <a:rPr lang="en-GB" sz="1200" b="1" dirty="0"/>
              <a:t> </a:t>
            </a:r>
            <a:r>
              <a:rPr lang="en-GB" sz="1200" dirty="0"/>
              <a:t>field ‘Projectile’. This may take a rocket </a:t>
            </a:r>
            <a:r>
              <a:rPr lang="en-GB" sz="1200" b="1" dirty="0"/>
              <a:t>Prefab </a:t>
            </a:r>
            <a:r>
              <a:rPr lang="en-GB" sz="1200" dirty="0"/>
              <a:t>object that has already been defined and saved to the project directory.</a:t>
            </a:r>
          </a:p>
        </p:txBody>
      </p:sp>
      <p:pic>
        <p:nvPicPr>
          <p:cNvPr id="5" name="Picture 4">
            <a:extLst>
              <a:ext uri="{FF2B5EF4-FFF2-40B4-BE49-F238E27FC236}">
                <a16:creationId xmlns:a16="http://schemas.microsoft.com/office/drawing/2014/main" id="{EDE4B652-4130-67AB-F228-9B1778DDE472}"/>
              </a:ext>
            </a:extLst>
          </p:cNvPr>
          <p:cNvPicPr>
            <a:picLocks noChangeAspect="1"/>
          </p:cNvPicPr>
          <p:nvPr/>
        </p:nvPicPr>
        <p:blipFill>
          <a:blip r:embed="rId3"/>
          <a:stretch>
            <a:fillRect/>
          </a:stretch>
        </p:blipFill>
        <p:spPr>
          <a:xfrm>
            <a:off x="3916681" y="1193959"/>
            <a:ext cx="4955580" cy="3360730"/>
          </a:xfrm>
          <a:prstGeom prst="rect">
            <a:avLst/>
          </a:prstGeom>
        </p:spPr>
      </p:pic>
      <p:sp>
        <p:nvSpPr>
          <p:cNvPr id="6" name="Rectangle 5">
            <a:extLst>
              <a:ext uri="{FF2B5EF4-FFF2-40B4-BE49-F238E27FC236}">
                <a16:creationId xmlns:a16="http://schemas.microsoft.com/office/drawing/2014/main" id="{5A915EEB-5D10-1F3A-E8A0-AF75F80DB313}"/>
              </a:ext>
            </a:extLst>
          </p:cNvPr>
          <p:cNvSpPr/>
          <p:nvPr/>
        </p:nvSpPr>
        <p:spPr>
          <a:xfrm>
            <a:off x="4024313" y="1706249"/>
            <a:ext cx="969168" cy="83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946F9CA-223A-2130-5772-B490ABD51CDE}"/>
              </a:ext>
            </a:extLst>
          </p:cNvPr>
          <p:cNvSpPr/>
          <p:nvPr/>
        </p:nvSpPr>
        <p:spPr>
          <a:xfrm>
            <a:off x="7962899" y="3306448"/>
            <a:ext cx="842963" cy="93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B4743ED-C6B5-8F88-B9D4-485AE2C90C46}"/>
              </a:ext>
            </a:extLst>
          </p:cNvPr>
          <p:cNvSpPr/>
          <p:nvPr/>
        </p:nvSpPr>
        <p:spPr>
          <a:xfrm>
            <a:off x="6219824" y="3782698"/>
            <a:ext cx="357189" cy="3702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649B7EC-3270-15DC-B327-5A11478252E9}"/>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1315077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6B514D-418F-7B70-C3B3-1585F9EBFA7E}"/>
              </a:ext>
            </a:extLst>
          </p:cNvPr>
          <p:cNvPicPr>
            <a:picLocks noChangeAspect="1"/>
          </p:cNvPicPr>
          <p:nvPr/>
        </p:nvPicPr>
        <p:blipFill rotWithShape="1">
          <a:blip r:embed="rId3"/>
          <a:srcRect t="2097"/>
          <a:stretch/>
        </p:blipFill>
        <p:spPr>
          <a:xfrm>
            <a:off x="3928229" y="1193959"/>
            <a:ext cx="4981416" cy="3425665"/>
          </a:xfrm>
          <a:prstGeom prst="rect">
            <a:avLst/>
          </a:prstGeom>
        </p:spPr>
      </p:pic>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Instances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492540" cy="3063716"/>
          </a:xfrm>
        </p:spPr>
        <p:txBody>
          <a:bodyPr>
            <a:normAutofit/>
          </a:bodyPr>
          <a:lstStyle/>
          <a:p>
            <a:pPr marL="0" indent="0">
              <a:buNone/>
            </a:pPr>
            <a:r>
              <a:rPr lang="en-GB" sz="1200" dirty="0"/>
              <a:t>When Boris fires his Rocket Rifle, an ‘</a:t>
            </a:r>
            <a:r>
              <a:rPr lang="en-GB" sz="1200" dirty="0" err="1"/>
              <a:t>OrangeRocket</a:t>
            </a:r>
            <a:r>
              <a:rPr lang="en-GB" sz="1200" dirty="0"/>
              <a:t>’ </a:t>
            </a:r>
            <a:r>
              <a:rPr lang="en-GB" sz="1200" b="1" dirty="0" err="1"/>
              <a:t>GameObject</a:t>
            </a:r>
            <a:r>
              <a:rPr lang="en-GB" sz="1200" dirty="0"/>
              <a:t> is instantiated at the weapon’s barrel position – defined by a </a:t>
            </a:r>
            <a:r>
              <a:rPr lang="en-GB" sz="1200" b="1" dirty="0"/>
              <a:t>Transform.</a:t>
            </a:r>
            <a:endParaRPr lang="en-GB" sz="1200" dirty="0"/>
          </a:p>
          <a:p>
            <a:pPr marL="0" indent="0">
              <a:buNone/>
            </a:pPr>
            <a:r>
              <a:rPr lang="en-GB" sz="1200" dirty="0"/>
              <a:t>The rocket’s properties have been defined by its original prefab.</a:t>
            </a:r>
          </a:p>
          <a:p>
            <a:pPr marL="0" indent="0">
              <a:buNone/>
            </a:pPr>
            <a:r>
              <a:rPr lang="en-GB" sz="1200" dirty="0"/>
              <a:t>The rocket has been named as a clone, as seen in the Hierarchy – a Unity convention to denote </a:t>
            </a:r>
            <a:r>
              <a:rPr lang="en-GB" sz="1200" b="1" dirty="0"/>
              <a:t>GameObjects</a:t>
            </a:r>
            <a:r>
              <a:rPr lang="en-GB" sz="1200" dirty="0"/>
              <a:t> instantiated at runtime.</a:t>
            </a:r>
          </a:p>
          <a:p>
            <a:pPr marL="0" indent="0">
              <a:buNone/>
            </a:pPr>
            <a:endParaRPr lang="en-GB" sz="1400" dirty="0"/>
          </a:p>
        </p:txBody>
      </p:sp>
      <p:sp>
        <p:nvSpPr>
          <p:cNvPr id="6" name="Rectangle 5">
            <a:extLst>
              <a:ext uri="{FF2B5EF4-FFF2-40B4-BE49-F238E27FC236}">
                <a16:creationId xmlns:a16="http://schemas.microsoft.com/office/drawing/2014/main" id="{5A915EEB-5D10-1F3A-E8A0-AF75F80DB313}"/>
              </a:ext>
            </a:extLst>
          </p:cNvPr>
          <p:cNvSpPr/>
          <p:nvPr/>
        </p:nvSpPr>
        <p:spPr>
          <a:xfrm>
            <a:off x="4098130" y="1761017"/>
            <a:ext cx="878681" cy="83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4F0D0522-D1D0-1853-5816-A6BC01C8E2AA}"/>
              </a:ext>
            </a:extLst>
          </p:cNvPr>
          <p:cNvPicPr>
            <a:picLocks noChangeAspect="1"/>
          </p:cNvPicPr>
          <p:nvPr/>
        </p:nvPicPr>
        <p:blipFill rotWithShape="1">
          <a:blip r:embed="rId4"/>
          <a:srcRect l="44287" t="5369" r="46939" b="91675"/>
          <a:stretch/>
        </p:blipFill>
        <p:spPr>
          <a:xfrm>
            <a:off x="6078536" y="1329807"/>
            <a:ext cx="492919" cy="112027"/>
          </a:xfrm>
          <a:prstGeom prst="rect">
            <a:avLst/>
          </a:prstGeom>
        </p:spPr>
      </p:pic>
      <p:sp>
        <p:nvSpPr>
          <p:cNvPr id="5" name="TextBox 4">
            <a:extLst>
              <a:ext uri="{FF2B5EF4-FFF2-40B4-BE49-F238E27FC236}">
                <a16:creationId xmlns:a16="http://schemas.microsoft.com/office/drawing/2014/main" id="{1E75A832-6DC6-D623-E523-E9CBCEBFE090}"/>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1215201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Interactions</a:t>
            </a:r>
            <a:r>
              <a:rPr lang="en-GB" dirty="0"/>
              <a:t> within the Unity Engine.</a:t>
            </a:r>
          </a:p>
          <a:p>
            <a:pPr lvl="1"/>
            <a:r>
              <a:rPr lang="en-GB" dirty="0"/>
              <a:t>Physics and </a:t>
            </a:r>
            <a:r>
              <a:rPr lang="en-GB" dirty="0" err="1"/>
              <a:t>Rigidbodies</a:t>
            </a:r>
            <a:endParaRPr lang="en-GB" dirty="0"/>
          </a:p>
          <a:p>
            <a:pPr lvl="1"/>
            <a:r>
              <a:rPr lang="en-GB" dirty="0"/>
              <a:t>Collisions</a:t>
            </a:r>
          </a:p>
          <a:p>
            <a:pPr lvl="1"/>
            <a:r>
              <a:rPr lang="en-GB" dirty="0"/>
              <a:t>Scripting</a:t>
            </a:r>
          </a:p>
          <a:p>
            <a:pPr lvl="1"/>
            <a:r>
              <a:rPr lang="en-GB" dirty="0"/>
              <a:t>Prefabs and </a:t>
            </a:r>
            <a:r>
              <a:rPr lang="en-GB" dirty="0" err="1"/>
              <a:t>GameObject</a:t>
            </a:r>
            <a:r>
              <a:rPr lang="en-GB" dirty="0"/>
              <a:t> Instantiation</a:t>
            </a:r>
          </a:p>
          <a:p>
            <a:pPr lvl="1"/>
            <a:r>
              <a:rPr lang="en-GB" dirty="0"/>
              <a:t>Scene Management</a:t>
            </a:r>
          </a:p>
          <a:p>
            <a:pPr lvl="1"/>
            <a:r>
              <a:rPr lang="en-GB" dirty="0"/>
              <a:t>Packages and Imports</a:t>
            </a:r>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3756760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Instantiation</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492540" cy="3282791"/>
          </a:xfrm>
        </p:spPr>
        <p:txBody>
          <a:bodyPr>
            <a:normAutofit/>
          </a:bodyPr>
          <a:lstStyle/>
          <a:p>
            <a:pPr marL="0" indent="0">
              <a:buNone/>
            </a:pPr>
            <a:r>
              <a:rPr lang="en-GB" sz="1100" dirty="0"/>
              <a:t>This rocket projectile was instantiated by code.</a:t>
            </a:r>
          </a:p>
          <a:p>
            <a:pPr marL="0" indent="0">
              <a:buNone/>
            </a:pPr>
            <a:r>
              <a:rPr lang="en-GB" sz="1100" dirty="0"/>
              <a:t>The example code is written in the context of a multiplayer game. For now, we are only interested in the ‘real’ projectile.</a:t>
            </a:r>
          </a:p>
          <a:p>
            <a:pPr marL="0" indent="0">
              <a:buNone/>
            </a:pPr>
            <a:r>
              <a:rPr lang="en-GB" sz="1100" dirty="0"/>
              <a:t>Given a Vector3 </a:t>
            </a:r>
            <a:r>
              <a:rPr lang="en-GB" sz="1100" dirty="0" err="1"/>
              <a:t>hitpoint</a:t>
            </a:r>
            <a:r>
              <a:rPr lang="en-GB" sz="1100" dirty="0"/>
              <a:t>, describing a position in world space, a projectile is fired from the player’s barrel to the target position.</a:t>
            </a:r>
          </a:p>
          <a:p>
            <a:pPr marL="0" indent="0">
              <a:buNone/>
            </a:pPr>
            <a:r>
              <a:rPr lang="en-GB" sz="1100" dirty="0"/>
              <a:t>This example is shows only one context for the use of the instantiate method. You’ll use it all over the place!</a:t>
            </a:r>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400" dirty="0"/>
          </a:p>
        </p:txBody>
      </p:sp>
      <p:pic>
        <p:nvPicPr>
          <p:cNvPr id="5" name="Picture 4">
            <a:extLst>
              <a:ext uri="{FF2B5EF4-FFF2-40B4-BE49-F238E27FC236}">
                <a16:creationId xmlns:a16="http://schemas.microsoft.com/office/drawing/2014/main" id="{7E12DBE6-1075-B631-97D3-7E503EDDF1BF}"/>
              </a:ext>
            </a:extLst>
          </p:cNvPr>
          <p:cNvPicPr>
            <a:picLocks noChangeAspect="1"/>
          </p:cNvPicPr>
          <p:nvPr/>
        </p:nvPicPr>
        <p:blipFill rotWithShape="1">
          <a:blip r:embed="rId3"/>
          <a:srcRect b="41418"/>
          <a:stretch/>
        </p:blipFill>
        <p:spPr>
          <a:xfrm>
            <a:off x="431800" y="3142498"/>
            <a:ext cx="2597150" cy="1436944"/>
          </a:xfrm>
          <a:prstGeom prst="rect">
            <a:avLst/>
          </a:prstGeom>
        </p:spPr>
      </p:pic>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10" name="Picture 9">
            <a:extLst>
              <a:ext uri="{FF2B5EF4-FFF2-40B4-BE49-F238E27FC236}">
                <a16:creationId xmlns:a16="http://schemas.microsoft.com/office/drawing/2014/main" id="{20F3EE23-E66E-3654-2845-EB4C1A753E64}"/>
              </a:ext>
            </a:extLst>
          </p:cNvPr>
          <p:cNvPicPr>
            <a:picLocks noChangeAspect="1"/>
          </p:cNvPicPr>
          <p:nvPr/>
        </p:nvPicPr>
        <p:blipFill>
          <a:blip r:embed="rId4"/>
          <a:stretch>
            <a:fillRect/>
          </a:stretch>
        </p:blipFill>
        <p:spPr>
          <a:xfrm>
            <a:off x="4021593" y="2812271"/>
            <a:ext cx="4856659" cy="1944098"/>
          </a:xfrm>
          <a:prstGeom prst="rect">
            <a:avLst/>
          </a:prstGeom>
        </p:spPr>
      </p:pic>
      <p:pic>
        <p:nvPicPr>
          <p:cNvPr id="14" name="Picture 13">
            <a:extLst>
              <a:ext uri="{FF2B5EF4-FFF2-40B4-BE49-F238E27FC236}">
                <a16:creationId xmlns:a16="http://schemas.microsoft.com/office/drawing/2014/main" id="{A0D74B97-5C02-7ED6-2590-CC4E6C5FDD7A}"/>
              </a:ext>
            </a:extLst>
          </p:cNvPr>
          <p:cNvPicPr>
            <a:picLocks noChangeAspect="1"/>
          </p:cNvPicPr>
          <p:nvPr/>
        </p:nvPicPr>
        <p:blipFill>
          <a:blip r:embed="rId5"/>
          <a:stretch>
            <a:fillRect/>
          </a:stretch>
        </p:blipFill>
        <p:spPr>
          <a:xfrm>
            <a:off x="4021593" y="959728"/>
            <a:ext cx="4169907" cy="1852543"/>
          </a:xfrm>
          <a:prstGeom prst="rect">
            <a:avLst/>
          </a:prstGeom>
        </p:spPr>
      </p:pic>
      <p:pic>
        <p:nvPicPr>
          <p:cNvPr id="15" name="Picture 14">
            <a:extLst>
              <a:ext uri="{FF2B5EF4-FFF2-40B4-BE49-F238E27FC236}">
                <a16:creationId xmlns:a16="http://schemas.microsoft.com/office/drawing/2014/main" id="{04F08D2C-8A98-EDC4-E946-66E70607FE1D}"/>
              </a:ext>
            </a:extLst>
          </p:cNvPr>
          <p:cNvPicPr>
            <a:picLocks noChangeAspect="1"/>
          </p:cNvPicPr>
          <p:nvPr/>
        </p:nvPicPr>
        <p:blipFill rotWithShape="1">
          <a:blip r:embed="rId4"/>
          <a:srcRect l="91547" t="40787"/>
          <a:stretch/>
        </p:blipFill>
        <p:spPr>
          <a:xfrm>
            <a:off x="8191500" y="958690"/>
            <a:ext cx="686752" cy="1925717"/>
          </a:xfrm>
          <a:prstGeom prst="rect">
            <a:avLst/>
          </a:prstGeom>
        </p:spPr>
      </p:pic>
      <p:sp>
        <p:nvSpPr>
          <p:cNvPr id="16" name="Rectangle 15">
            <a:extLst>
              <a:ext uri="{FF2B5EF4-FFF2-40B4-BE49-F238E27FC236}">
                <a16:creationId xmlns:a16="http://schemas.microsoft.com/office/drawing/2014/main" id="{E24B47D8-6D93-3F5E-150A-24B3B5C712CE}"/>
              </a:ext>
            </a:extLst>
          </p:cNvPr>
          <p:cNvSpPr/>
          <p:nvPr/>
        </p:nvSpPr>
        <p:spPr>
          <a:xfrm>
            <a:off x="5189220" y="3246120"/>
            <a:ext cx="3583980"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6453163F-3C99-C781-1A1B-0CEE76D61E07}"/>
              </a:ext>
            </a:extLst>
          </p:cNvPr>
          <p:cNvSpPr/>
          <p:nvPr/>
        </p:nvSpPr>
        <p:spPr>
          <a:xfrm>
            <a:off x="4314556" y="4476750"/>
            <a:ext cx="3991244" cy="171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69802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5: Scene Management</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111540" cy="3282791"/>
          </a:xfrm>
        </p:spPr>
        <p:txBody>
          <a:bodyPr>
            <a:normAutofit/>
          </a:bodyPr>
          <a:lstStyle/>
          <a:p>
            <a:pPr marL="0" indent="0">
              <a:buNone/>
            </a:pPr>
            <a:r>
              <a:rPr lang="en-GB" sz="1200" dirty="0"/>
              <a:t>You’ll need to change scenes in your game.</a:t>
            </a:r>
          </a:p>
          <a:p>
            <a:pPr marL="0" indent="0">
              <a:buNone/>
            </a:pPr>
            <a:endParaRPr lang="en-GB" sz="1200" dirty="0"/>
          </a:p>
          <a:p>
            <a:pPr marL="0" indent="0">
              <a:buNone/>
            </a:pPr>
            <a:r>
              <a:rPr lang="en-GB" sz="1200" dirty="0"/>
              <a:t>Recall that scenes are saved to your project directory as .unity files.</a:t>
            </a:r>
          </a:p>
          <a:p>
            <a:pPr marL="0" indent="0">
              <a:buNone/>
            </a:pPr>
            <a:r>
              <a:rPr lang="en-GB" sz="1200" dirty="0"/>
              <a:t>The </a:t>
            </a:r>
            <a:r>
              <a:rPr lang="en-GB" sz="1200" i="1" dirty="0" err="1"/>
              <a:t>UnityEngine.SceneManagement</a:t>
            </a:r>
            <a:r>
              <a:rPr lang="en-GB" sz="1200" i="1" dirty="0"/>
              <a:t> </a:t>
            </a:r>
            <a:r>
              <a:rPr lang="en-GB" sz="1200" dirty="0"/>
              <a:t>library is used to handle this.</a:t>
            </a:r>
          </a:p>
          <a:p>
            <a:pPr marL="0" indent="0">
              <a:buNone/>
            </a:pPr>
            <a:r>
              <a:rPr lang="en-GB" sz="1200" dirty="0"/>
              <a:t>The example code will load the scene “Level 2”, provided that it has been added to the build settings (File -&gt; Build Settings).</a:t>
            </a:r>
          </a:p>
          <a:p>
            <a:pPr marL="0" indent="0">
              <a:buNone/>
            </a:pPr>
            <a:r>
              <a:rPr lang="en-GB" sz="1200" dirty="0"/>
              <a:t>Be aware that scenes may also be loaded asynchronously using a coroutine. This can be useful when you need a smooth scene transition, or when you need to ensure that all players change scene at the same time.</a:t>
            </a:r>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4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7" name="Picture 6">
            <a:extLst>
              <a:ext uri="{FF2B5EF4-FFF2-40B4-BE49-F238E27FC236}">
                <a16:creationId xmlns:a16="http://schemas.microsoft.com/office/drawing/2014/main" id="{71055EB5-4FC4-7356-18F2-8733FEC1FC9D}"/>
              </a:ext>
            </a:extLst>
          </p:cNvPr>
          <p:cNvPicPr>
            <a:picLocks noChangeAspect="1"/>
          </p:cNvPicPr>
          <p:nvPr/>
        </p:nvPicPr>
        <p:blipFill>
          <a:blip r:embed="rId3"/>
          <a:stretch>
            <a:fillRect/>
          </a:stretch>
        </p:blipFill>
        <p:spPr>
          <a:xfrm>
            <a:off x="3581192" y="1193959"/>
            <a:ext cx="2433775" cy="1966490"/>
          </a:xfrm>
          <a:prstGeom prst="rect">
            <a:avLst/>
          </a:prstGeom>
        </p:spPr>
      </p:pic>
      <p:pic>
        <p:nvPicPr>
          <p:cNvPr id="9" name="Picture 8">
            <a:extLst>
              <a:ext uri="{FF2B5EF4-FFF2-40B4-BE49-F238E27FC236}">
                <a16:creationId xmlns:a16="http://schemas.microsoft.com/office/drawing/2014/main" id="{A6BEE30C-4EA8-ED18-5DE5-E2C28839BCC1}"/>
              </a:ext>
            </a:extLst>
          </p:cNvPr>
          <p:cNvPicPr>
            <a:picLocks noChangeAspect="1"/>
          </p:cNvPicPr>
          <p:nvPr/>
        </p:nvPicPr>
        <p:blipFill>
          <a:blip r:embed="rId4"/>
          <a:stretch>
            <a:fillRect/>
          </a:stretch>
        </p:blipFill>
        <p:spPr>
          <a:xfrm>
            <a:off x="6037620" y="1193959"/>
            <a:ext cx="2735580" cy="3084616"/>
          </a:xfrm>
          <a:prstGeom prst="rect">
            <a:avLst/>
          </a:prstGeom>
        </p:spPr>
      </p:pic>
    </p:spTree>
    <p:extLst>
      <p:ext uri="{BB962C8B-B14F-4D97-AF65-F5344CB8AC3E}">
        <p14:creationId xmlns:p14="http://schemas.microsoft.com/office/powerpoint/2010/main" val="3310548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6: Packages and Imports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54790" cy="3282791"/>
          </a:xfrm>
        </p:spPr>
        <p:txBody>
          <a:bodyPr>
            <a:normAutofit/>
          </a:bodyPr>
          <a:lstStyle/>
          <a:p>
            <a:pPr marL="0" indent="0">
              <a:buNone/>
            </a:pPr>
            <a:r>
              <a:rPr lang="en-GB" sz="1200" dirty="0"/>
              <a:t>The Unity Editor features a built in package manager for installing packages found on the </a:t>
            </a:r>
            <a:r>
              <a:rPr lang="en-GB" sz="1200" b="1" dirty="0"/>
              <a:t>asset store</a:t>
            </a:r>
            <a:r>
              <a:rPr lang="en-GB" sz="1200" dirty="0"/>
              <a:t>. These can include official Unity technologies (such as </a:t>
            </a:r>
            <a:r>
              <a:rPr lang="en-GB" sz="1200" b="1" dirty="0"/>
              <a:t>post-processing</a:t>
            </a:r>
            <a:r>
              <a:rPr lang="en-GB" sz="1200" dirty="0"/>
              <a:t> or </a:t>
            </a:r>
            <a:r>
              <a:rPr lang="en-GB" sz="1200" b="1" dirty="0" err="1"/>
              <a:t>Cinemachine</a:t>
            </a:r>
            <a:r>
              <a:rPr lang="en-GB" sz="1200" dirty="0"/>
              <a:t>), as well as 3</a:t>
            </a:r>
            <a:r>
              <a:rPr lang="en-GB" sz="1200" baseline="30000" dirty="0"/>
              <a:t>rd</a:t>
            </a:r>
            <a:r>
              <a:rPr lang="en-GB" sz="1200" dirty="0"/>
              <a:t> party technologies.</a:t>
            </a:r>
          </a:p>
          <a:p>
            <a:pPr marL="0" indent="0">
              <a:buNone/>
            </a:pPr>
            <a:r>
              <a:rPr lang="en-GB" sz="1200" dirty="0"/>
              <a:t>The package manager is a window.</a:t>
            </a:r>
          </a:p>
          <a:p>
            <a:pPr marL="0" indent="0">
              <a:buNone/>
            </a:pPr>
            <a:r>
              <a:rPr lang="en-GB" sz="1200" dirty="0"/>
              <a:t>You can define your own packages within Unity, as well as import packages externally without the use of the package manager.</a:t>
            </a:r>
          </a:p>
          <a:p>
            <a:pPr marL="0" indent="0">
              <a:buNone/>
            </a:pPr>
            <a:r>
              <a:rPr lang="en-GB" sz="1200" dirty="0"/>
              <a:t>Unity manages such packages with their own file format which is managed by the editor, allowing you to choose which features you want to import using a checkbox GUI.</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8CCE4A6B-003B-218B-7C9D-7ACF6FECA66C}"/>
              </a:ext>
            </a:extLst>
          </p:cNvPr>
          <p:cNvPicPr>
            <a:picLocks noChangeAspect="1"/>
          </p:cNvPicPr>
          <p:nvPr/>
        </p:nvPicPr>
        <p:blipFill>
          <a:blip r:embed="rId3"/>
          <a:stretch>
            <a:fillRect/>
          </a:stretch>
        </p:blipFill>
        <p:spPr>
          <a:xfrm>
            <a:off x="4466470" y="1193959"/>
            <a:ext cx="3888299" cy="3409444"/>
          </a:xfrm>
          <a:prstGeom prst="rect">
            <a:avLst/>
          </a:prstGeom>
        </p:spPr>
      </p:pic>
    </p:spTree>
    <p:extLst>
      <p:ext uri="{BB962C8B-B14F-4D97-AF65-F5344CB8AC3E}">
        <p14:creationId xmlns:p14="http://schemas.microsoft.com/office/powerpoint/2010/main" val="3110771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b="1" dirty="0">
                <a:latin typeface="Rockwell" panose="02060603020205020403" pitchFamily="18" charset="0"/>
              </a:rPr>
              <a:t>Implementation within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III</a:t>
            </a:r>
          </a:p>
        </p:txBody>
      </p:sp>
    </p:spTree>
    <p:extLst>
      <p:ext uri="{BB962C8B-B14F-4D97-AF65-F5344CB8AC3E}">
        <p14:creationId xmlns:p14="http://schemas.microsoft.com/office/powerpoint/2010/main" val="3565520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1: C# and OOP within Unity</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809314" cy="3282791"/>
          </a:xfrm>
        </p:spPr>
        <p:txBody>
          <a:bodyPr>
            <a:normAutofit/>
          </a:bodyPr>
          <a:lstStyle/>
          <a:p>
            <a:pPr marL="0" indent="0">
              <a:buNone/>
            </a:pPr>
            <a:r>
              <a:rPr lang="en-GB" sz="1400" dirty="0"/>
              <a:t>The scripting language used in Unity is C#.</a:t>
            </a:r>
          </a:p>
          <a:p>
            <a:pPr marL="0" indent="0">
              <a:buNone/>
            </a:pPr>
            <a:r>
              <a:rPr lang="en-GB" sz="1400" dirty="0"/>
              <a:t>C# supports object oriented programming!</a:t>
            </a:r>
          </a:p>
          <a:p>
            <a:pPr marL="0" indent="0">
              <a:buNone/>
            </a:pPr>
            <a:r>
              <a:rPr lang="en-GB" sz="1400" dirty="0"/>
              <a:t>As such, you should remember principals such as polymorphism, encapsulation, and inheritance.</a:t>
            </a:r>
          </a:p>
          <a:p>
            <a:pPr marL="0" indent="0">
              <a:buNone/>
            </a:pPr>
            <a:r>
              <a:rPr lang="en-GB" sz="1400" dirty="0"/>
              <a:t>We already know that for a script to be a component, it must inherit from the </a:t>
            </a:r>
            <a:r>
              <a:rPr lang="en-GB" sz="1400" b="1" dirty="0" err="1"/>
              <a:t>Monobehaviour</a:t>
            </a:r>
            <a:r>
              <a:rPr lang="en-GB" sz="1400" dirty="0"/>
              <a:t> class.</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1026" name="Picture 2" descr="Scotland Yard Board Game : Amazon.co.uk: Toys &amp; Games">
            <a:extLst>
              <a:ext uri="{FF2B5EF4-FFF2-40B4-BE49-F238E27FC236}">
                <a16:creationId xmlns:a16="http://schemas.microsoft.com/office/drawing/2014/main" id="{8EF3C485-94D3-6EE0-5CB8-5E8E277C5E9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117333" y="1268015"/>
            <a:ext cx="3146054" cy="3221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59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1: C# and OOP Example</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60"/>
            <a:ext cx="3809314" cy="3301840"/>
          </a:xfrm>
        </p:spPr>
        <p:txBody>
          <a:bodyPr>
            <a:normAutofit/>
          </a:bodyPr>
          <a:lstStyle/>
          <a:p>
            <a:r>
              <a:rPr lang="en-GB" sz="1400" dirty="0"/>
              <a:t>The weapon system in Insane Ian made extensive use of inheritance and polymorphism.</a:t>
            </a:r>
          </a:p>
          <a:p>
            <a:r>
              <a:rPr lang="en-GB" sz="1400" dirty="0"/>
              <a:t>An example of this is </a:t>
            </a:r>
            <a:r>
              <a:rPr lang="en-GB" sz="1400" i="1" dirty="0"/>
              <a:t>The Spitfire’s </a:t>
            </a:r>
            <a:r>
              <a:rPr lang="en-GB" sz="1400" dirty="0"/>
              <a:t>Flak Cannon.</a:t>
            </a:r>
          </a:p>
          <a:p>
            <a:r>
              <a:rPr lang="en-GB" sz="1400" dirty="0"/>
              <a:t>Advantages of OOP include:</a:t>
            </a:r>
          </a:p>
          <a:p>
            <a:pPr lvl="1"/>
            <a:r>
              <a:rPr lang="en-GB" sz="1100" dirty="0"/>
              <a:t>Modularity </a:t>
            </a:r>
          </a:p>
          <a:p>
            <a:pPr lvl="1"/>
            <a:r>
              <a:rPr lang="en-GB" sz="1100" dirty="0"/>
              <a:t>Reusability</a:t>
            </a:r>
          </a:p>
          <a:p>
            <a:pPr lvl="1"/>
            <a:r>
              <a:rPr lang="en-GB" sz="1100" dirty="0"/>
              <a:t>Easily Upgradable</a:t>
            </a:r>
          </a:p>
          <a:p>
            <a:pPr lvl="1"/>
            <a:r>
              <a:rPr lang="en-GB" sz="1100" dirty="0"/>
              <a:t>Enables the use of Interfaces</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7906C027-86FD-97CA-B2AD-B0A0B351263E}"/>
              </a:ext>
            </a:extLst>
          </p:cNvPr>
          <p:cNvPicPr>
            <a:picLocks noChangeAspect="1"/>
          </p:cNvPicPr>
          <p:nvPr/>
        </p:nvPicPr>
        <p:blipFill>
          <a:blip r:embed="rId3"/>
          <a:stretch>
            <a:fillRect/>
          </a:stretch>
        </p:blipFill>
        <p:spPr>
          <a:xfrm>
            <a:off x="4760580" y="2971800"/>
            <a:ext cx="3111639" cy="1765379"/>
          </a:xfrm>
          <a:prstGeom prst="rect">
            <a:avLst/>
          </a:prstGeom>
        </p:spPr>
      </p:pic>
      <p:pic>
        <p:nvPicPr>
          <p:cNvPr id="10" name="Picture 9">
            <a:extLst>
              <a:ext uri="{FF2B5EF4-FFF2-40B4-BE49-F238E27FC236}">
                <a16:creationId xmlns:a16="http://schemas.microsoft.com/office/drawing/2014/main" id="{314741F6-0421-AA16-EA39-2B4A9C4D8E16}"/>
              </a:ext>
            </a:extLst>
          </p:cNvPr>
          <p:cNvPicPr>
            <a:picLocks noChangeAspect="1"/>
          </p:cNvPicPr>
          <p:nvPr/>
        </p:nvPicPr>
        <p:blipFill>
          <a:blip r:embed="rId4"/>
          <a:stretch>
            <a:fillRect/>
          </a:stretch>
        </p:blipFill>
        <p:spPr>
          <a:xfrm>
            <a:off x="5081616" y="2343150"/>
            <a:ext cx="2686050" cy="457200"/>
          </a:xfrm>
          <a:prstGeom prst="rect">
            <a:avLst/>
          </a:prstGeom>
        </p:spPr>
      </p:pic>
      <p:pic>
        <p:nvPicPr>
          <p:cNvPr id="12" name="Picture 11">
            <a:extLst>
              <a:ext uri="{FF2B5EF4-FFF2-40B4-BE49-F238E27FC236}">
                <a16:creationId xmlns:a16="http://schemas.microsoft.com/office/drawing/2014/main" id="{3ECBC9E1-0CD9-D1BF-BF5B-0AFF078D41AE}"/>
              </a:ext>
            </a:extLst>
          </p:cNvPr>
          <p:cNvPicPr>
            <a:picLocks noChangeAspect="1"/>
          </p:cNvPicPr>
          <p:nvPr/>
        </p:nvPicPr>
        <p:blipFill>
          <a:blip r:embed="rId5"/>
          <a:stretch>
            <a:fillRect/>
          </a:stretch>
        </p:blipFill>
        <p:spPr>
          <a:xfrm>
            <a:off x="5081616" y="1980688"/>
            <a:ext cx="2686050" cy="376256"/>
          </a:xfrm>
          <a:prstGeom prst="rect">
            <a:avLst/>
          </a:prstGeom>
        </p:spPr>
      </p:pic>
      <p:pic>
        <p:nvPicPr>
          <p:cNvPr id="14" name="Picture 13">
            <a:extLst>
              <a:ext uri="{FF2B5EF4-FFF2-40B4-BE49-F238E27FC236}">
                <a16:creationId xmlns:a16="http://schemas.microsoft.com/office/drawing/2014/main" id="{B7BB86EA-7110-26F6-E86C-0D2F98A3FD51}"/>
              </a:ext>
            </a:extLst>
          </p:cNvPr>
          <p:cNvPicPr>
            <a:picLocks noChangeAspect="1"/>
          </p:cNvPicPr>
          <p:nvPr/>
        </p:nvPicPr>
        <p:blipFill>
          <a:blip r:embed="rId6"/>
          <a:stretch>
            <a:fillRect/>
          </a:stretch>
        </p:blipFill>
        <p:spPr>
          <a:xfrm>
            <a:off x="5081616" y="1624841"/>
            <a:ext cx="1981200" cy="355847"/>
          </a:xfrm>
          <a:prstGeom prst="rect">
            <a:avLst/>
          </a:prstGeom>
        </p:spPr>
      </p:pic>
      <p:pic>
        <p:nvPicPr>
          <p:cNvPr id="16" name="Picture 15">
            <a:extLst>
              <a:ext uri="{FF2B5EF4-FFF2-40B4-BE49-F238E27FC236}">
                <a16:creationId xmlns:a16="http://schemas.microsoft.com/office/drawing/2014/main" id="{1BBC46F8-7C0D-6971-6F5A-7D2A7678F3D7}"/>
              </a:ext>
            </a:extLst>
          </p:cNvPr>
          <p:cNvPicPr>
            <a:picLocks noChangeAspect="1"/>
          </p:cNvPicPr>
          <p:nvPr/>
        </p:nvPicPr>
        <p:blipFill rotWithShape="1">
          <a:blip r:embed="rId7"/>
          <a:srcRect b="12327"/>
          <a:stretch/>
        </p:blipFill>
        <p:spPr>
          <a:xfrm>
            <a:off x="5081616" y="1158392"/>
            <a:ext cx="2266950" cy="461665"/>
          </a:xfrm>
          <a:prstGeom prst="rect">
            <a:avLst/>
          </a:prstGeom>
        </p:spPr>
      </p:pic>
      <p:sp>
        <p:nvSpPr>
          <p:cNvPr id="17" name="TextBox 16">
            <a:extLst>
              <a:ext uri="{FF2B5EF4-FFF2-40B4-BE49-F238E27FC236}">
                <a16:creationId xmlns:a16="http://schemas.microsoft.com/office/drawing/2014/main" id="{E6F07D37-6623-5843-D93D-CA60C921B8CC}"/>
              </a:ext>
            </a:extLst>
          </p:cNvPr>
          <p:cNvSpPr txBox="1"/>
          <p:nvPr/>
        </p:nvSpPr>
        <p:spPr>
          <a:xfrm>
            <a:off x="6035040" y="3040380"/>
            <a:ext cx="1219200" cy="261610"/>
          </a:xfrm>
          <a:prstGeom prst="rect">
            <a:avLst/>
          </a:prstGeom>
          <a:noFill/>
        </p:spPr>
        <p:txBody>
          <a:bodyPr wrap="square" rtlCol="0">
            <a:spAutoFit/>
          </a:bodyPr>
          <a:lstStyle/>
          <a:p>
            <a:r>
              <a:rPr lang="en-GB" sz="1100" dirty="0">
                <a:solidFill>
                  <a:srgbClr val="FF0000"/>
                </a:solidFill>
                <a:latin typeface="Rockwell" panose="02060603020205020403" pitchFamily="18" charset="0"/>
              </a:rPr>
              <a:t>Flak Cannon</a:t>
            </a:r>
          </a:p>
        </p:txBody>
      </p:sp>
      <p:sp>
        <p:nvSpPr>
          <p:cNvPr id="18" name="TextBox 17">
            <a:extLst>
              <a:ext uri="{FF2B5EF4-FFF2-40B4-BE49-F238E27FC236}">
                <a16:creationId xmlns:a16="http://schemas.microsoft.com/office/drawing/2014/main" id="{D96A1326-F4EB-63CB-BADA-5709B173FB22}"/>
              </a:ext>
            </a:extLst>
          </p:cNvPr>
          <p:cNvSpPr txBox="1"/>
          <p:nvPr/>
        </p:nvSpPr>
        <p:spPr>
          <a:xfrm>
            <a:off x="5548699" y="4683499"/>
            <a:ext cx="1535400" cy="338554"/>
          </a:xfrm>
          <a:prstGeom prst="rect">
            <a:avLst/>
          </a:prstGeom>
          <a:noFill/>
        </p:spPr>
        <p:txBody>
          <a:bodyPr wrap="square" rtlCol="0">
            <a:spAutoFit/>
          </a:bodyPr>
          <a:lstStyle/>
          <a:p>
            <a:pPr algn="ctr"/>
            <a:r>
              <a:rPr lang="en-GB" sz="1600" dirty="0">
                <a:solidFill>
                  <a:srgbClr val="FF0000"/>
                </a:solidFill>
                <a:latin typeface="Rockwell" panose="02060603020205020403" pitchFamily="18" charset="0"/>
              </a:rPr>
              <a:t>The Spitfire</a:t>
            </a:r>
          </a:p>
        </p:txBody>
      </p:sp>
    </p:spTree>
    <p:extLst>
      <p:ext uri="{BB962C8B-B14F-4D97-AF65-F5344CB8AC3E}">
        <p14:creationId xmlns:p14="http://schemas.microsoft.com/office/powerpoint/2010/main" val="570748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1: C# and OOP Example</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4" name="Picture 3">
            <a:extLst>
              <a:ext uri="{FF2B5EF4-FFF2-40B4-BE49-F238E27FC236}">
                <a16:creationId xmlns:a16="http://schemas.microsoft.com/office/drawing/2014/main" id="{6CE9F9F5-25D3-11F1-8B32-5AE8D80AEEB8}"/>
              </a:ext>
            </a:extLst>
          </p:cNvPr>
          <p:cNvPicPr>
            <a:picLocks noChangeAspect="1"/>
          </p:cNvPicPr>
          <p:nvPr/>
        </p:nvPicPr>
        <p:blipFill>
          <a:blip r:embed="rId3"/>
          <a:stretch>
            <a:fillRect/>
          </a:stretch>
        </p:blipFill>
        <p:spPr>
          <a:xfrm>
            <a:off x="1708107" y="1110266"/>
            <a:ext cx="5727786" cy="3367171"/>
          </a:xfrm>
          <a:prstGeom prst="rect">
            <a:avLst/>
          </a:prstGeom>
        </p:spPr>
      </p:pic>
    </p:spTree>
    <p:extLst>
      <p:ext uri="{BB962C8B-B14F-4D97-AF65-F5344CB8AC3E}">
        <p14:creationId xmlns:p14="http://schemas.microsoft.com/office/powerpoint/2010/main" val="2847591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2: Coroutines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809314" cy="3282791"/>
          </a:xfrm>
        </p:spPr>
        <p:txBody>
          <a:bodyPr>
            <a:normAutofit/>
          </a:bodyPr>
          <a:lstStyle/>
          <a:p>
            <a:pPr marL="0" indent="0">
              <a:buNone/>
            </a:pPr>
            <a:r>
              <a:rPr lang="en-GB" sz="1400" dirty="0"/>
              <a:t>A coroutine allows you to spread tasks across multiple frames.</a:t>
            </a:r>
          </a:p>
          <a:p>
            <a:pPr marL="0" indent="0">
              <a:buNone/>
            </a:pPr>
            <a:r>
              <a:rPr lang="en-GB" sz="1400" dirty="0"/>
              <a:t>In Unity, a coroutine is a method that can pause execution and return control to Unity but then continue where it left off on the following frame.</a:t>
            </a:r>
          </a:p>
          <a:p>
            <a:pPr marL="0" indent="0">
              <a:buNone/>
            </a:pPr>
            <a:r>
              <a:rPr lang="en-GB" sz="1400" dirty="0"/>
              <a:t>However, it’s important to remember that coroutines aren’t threads. Synchronous operations that run within a coroutine still execute on the main thread.</a:t>
            </a:r>
          </a:p>
          <a:p>
            <a:pPr marL="0" indent="0">
              <a:buNone/>
            </a:pPr>
            <a:endParaRPr lang="en-GB" sz="14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46106A6E-3D01-A88E-839D-C09E5BB73FE9}"/>
              </a:ext>
            </a:extLst>
          </p:cNvPr>
          <p:cNvPicPr>
            <a:picLocks noChangeAspect="1"/>
          </p:cNvPicPr>
          <p:nvPr/>
        </p:nvPicPr>
        <p:blipFill>
          <a:blip r:embed="rId3"/>
          <a:stretch>
            <a:fillRect/>
          </a:stretch>
        </p:blipFill>
        <p:spPr>
          <a:xfrm>
            <a:off x="4572000" y="1016907"/>
            <a:ext cx="4041215" cy="3831383"/>
          </a:xfrm>
          <a:prstGeom prst="rect">
            <a:avLst/>
          </a:prstGeom>
        </p:spPr>
      </p:pic>
    </p:spTree>
    <p:extLst>
      <p:ext uri="{BB962C8B-B14F-4D97-AF65-F5344CB8AC3E}">
        <p14:creationId xmlns:p14="http://schemas.microsoft.com/office/powerpoint/2010/main" val="624480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3: Debug Logs and The Console</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400" dirty="0"/>
              <a:t>Good news! Unity has a console! This means you can be lazy and use print statements as a debugging tool!</a:t>
            </a:r>
          </a:p>
          <a:p>
            <a:pPr marL="0" indent="0">
              <a:buNone/>
            </a:pPr>
            <a:endParaRPr lang="en-GB" sz="1400" dirty="0"/>
          </a:p>
          <a:p>
            <a:pPr marL="0" indent="0">
              <a:buNone/>
            </a:pPr>
            <a:r>
              <a:rPr lang="en-GB" sz="1400" dirty="0"/>
              <a:t>We use the </a:t>
            </a:r>
            <a:r>
              <a:rPr lang="en-GB" sz="1400" dirty="0" err="1"/>
              <a:t>Debug.Log</a:t>
            </a:r>
            <a:r>
              <a:rPr lang="en-GB" sz="1400" dirty="0"/>
              <a:t> line to print to the console.</a:t>
            </a:r>
          </a:p>
          <a:p>
            <a:pPr marL="0" indent="0">
              <a:buNone/>
            </a:pPr>
            <a:r>
              <a:rPr lang="en-GB" sz="1400" dirty="0"/>
              <a:t>Similar messages can be collapsed by clicking the ‘collapse’ flag.</a:t>
            </a:r>
          </a:p>
          <a:p>
            <a:pPr marL="0" indent="0">
              <a:buNone/>
            </a:pPr>
            <a:endParaRPr lang="en-GB" sz="14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9" name="Picture 8">
            <a:extLst>
              <a:ext uri="{FF2B5EF4-FFF2-40B4-BE49-F238E27FC236}">
                <a16:creationId xmlns:a16="http://schemas.microsoft.com/office/drawing/2014/main" id="{FDF9E6CA-214A-83C4-1E3B-A6275CAA02E5}"/>
              </a:ext>
            </a:extLst>
          </p:cNvPr>
          <p:cNvPicPr>
            <a:picLocks noChangeAspect="1"/>
          </p:cNvPicPr>
          <p:nvPr/>
        </p:nvPicPr>
        <p:blipFill>
          <a:blip r:embed="rId3"/>
          <a:stretch>
            <a:fillRect/>
          </a:stretch>
        </p:blipFill>
        <p:spPr>
          <a:xfrm>
            <a:off x="4122057" y="1154737"/>
            <a:ext cx="4826000" cy="1735589"/>
          </a:xfrm>
          <a:prstGeom prst="rect">
            <a:avLst/>
          </a:prstGeom>
        </p:spPr>
      </p:pic>
      <p:pic>
        <p:nvPicPr>
          <p:cNvPr id="13" name="Picture 12">
            <a:extLst>
              <a:ext uri="{FF2B5EF4-FFF2-40B4-BE49-F238E27FC236}">
                <a16:creationId xmlns:a16="http://schemas.microsoft.com/office/drawing/2014/main" id="{355966E9-1497-AC10-3B45-C6F6967D367C}"/>
              </a:ext>
            </a:extLst>
          </p:cNvPr>
          <p:cNvPicPr>
            <a:picLocks noChangeAspect="1"/>
          </p:cNvPicPr>
          <p:nvPr/>
        </p:nvPicPr>
        <p:blipFill>
          <a:blip r:embed="rId4"/>
          <a:stretch>
            <a:fillRect/>
          </a:stretch>
        </p:blipFill>
        <p:spPr>
          <a:xfrm>
            <a:off x="4122057" y="2993401"/>
            <a:ext cx="4826000" cy="1611236"/>
          </a:xfrm>
          <a:prstGeom prst="rect">
            <a:avLst/>
          </a:prstGeom>
        </p:spPr>
      </p:pic>
    </p:spTree>
    <p:extLst>
      <p:ext uri="{BB962C8B-B14F-4D97-AF65-F5344CB8AC3E}">
        <p14:creationId xmlns:p14="http://schemas.microsoft.com/office/powerpoint/2010/main" val="3309858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4 The Performance Profiler</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The </a:t>
            </a:r>
            <a:r>
              <a:rPr lang="en-GB" sz="1200" b="1" dirty="0"/>
              <a:t>Unity Profiler </a:t>
            </a:r>
            <a:r>
              <a:rPr lang="en-GB" sz="1200" dirty="0"/>
              <a:t>is a tool you can use to get performance information about your application.</a:t>
            </a:r>
          </a:p>
          <a:p>
            <a:pPr marL="0" indent="0">
              <a:buNone/>
            </a:pPr>
            <a:r>
              <a:rPr lang="en-GB" sz="1200" dirty="0"/>
              <a:t> You can connect it to devices on your network or devices connected to your machine to test how your application runs on your intended release platform.</a:t>
            </a:r>
          </a:p>
          <a:p>
            <a:pPr marL="0" indent="0">
              <a:buNone/>
            </a:pPr>
            <a:r>
              <a:rPr lang="en-GB" sz="1200" dirty="0"/>
              <a:t>You can also run it in the Editor to get an overview of resource allocation while you’re developing your application.</a:t>
            </a:r>
          </a:p>
          <a:p>
            <a:pPr marL="0" indent="0">
              <a:buNone/>
            </a:pPr>
            <a:r>
              <a:rPr lang="en-GB" sz="1200" dirty="0"/>
              <a:t>You will be judged on your game’s performance, so make sure it runs well!</a:t>
            </a:r>
          </a:p>
          <a:p>
            <a:pPr marL="0" indent="0">
              <a:buNone/>
            </a:pPr>
            <a:endParaRPr lang="en-GB" sz="1200" dirty="0"/>
          </a:p>
          <a:p>
            <a:pPr marL="0" indent="0">
              <a:buNone/>
            </a:pPr>
            <a:r>
              <a:rPr lang="en-GB" sz="1200" dirty="0"/>
              <a:t>To access the Profiler window go to menu: Window &gt; Analysis &gt; Profiler</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2050" name="Picture 2" descr="Unity - Manual: The Profiler window">
            <a:extLst>
              <a:ext uri="{FF2B5EF4-FFF2-40B4-BE49-F238E27FC236}">
                <a16:creationId xmlns:a16="http://schemas.microsoft.com/office/drawing/2014/main" id="{97022873-A078-44F8-D26B-B7A8D630CF3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34272" y="1001762"/>
            <a:ext cx="4843874" cy="344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11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Implementation</a:t>
            </a:r>
            <a:r>
              <a:rPr lang="en-GB" dirty="0"/>
              <a:t> within the Unity Engine.</a:t>
            </a:r>
          </a:p>
          <a:p>
            <a:pPr lvl="1"/>
            <a:r>
              <a:rPr lang="en-GB" dirty="0"/>
              <a:t>C# and OOP within Unity</a:t>
            </a:r>
          </a:p>
          <a:p>
            <a:pPr lvl="1"/>
            <a:r>
              <a:rPr lang="en-GB" dirty="0"/>
              <a:t>Coroutines</a:t>
            </a:r>
          </a:p>
          <a:p>
            <a:pPr lvl="1"/>
            <a:r>
              <a:rPr lang="en-GB" dirty="0"/>
              <a:t>The Console</a:t>
            </a:r>
          </a:p>
          <a:p>
            <a:pPr lvl="1"/>
            <a:r>
              <a:rPr lang="en-GB" dirty="0"/>
              <a:t>Performance Profiler</a:t>
            </a:r>
          </a:p>
          <a:p>
            <a:pPr lvl="1"/>
            <a:r>
              <a:rPr lang="en-GB" dirty="0"/>
              <a:t>Creating User Interfaces</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4042194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5 Creating GUIs in Unity</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User interfaces, including menus and HUDs (Heads up displays) can be quickly assembled within the </a:t>
            </a:r>
            <a:r>
              <a:rPr lang="en-GB" sz="1200" b="1" dirty="0"/>
              <a:t>Scene View.</a:t>
            </a:r>
            <a:endParaRPr lang="en-GB" sz="1200" dirty="0"/>
          </a:p>
          <a:p>
            <a:pPr marL="0" indent="0">
              <a:buNone/>
            </a:pPr>
            <a:r>
              <a:rPr lang="en-GB" sz="1200" dirty="0"/>
              <a:t>Navigate to </a:t>
            </a:r>
            <a:r>
              <a:rPr lang="en-GB" sz="1200" dirty="0" err="1"/>
              <a:t>GameObject</a:t>
            </a:r>
            <a:r>
              <a:rPr lang="en-GB" sz="1200" dirty="0"/>
              <a:t> -&gt; UI -&gt; Canvas to get started</a:t>
            </a:r>
          </a:p>
          <a:p>
            <a:pPr marL="0" indent="0">
              <a:buNone/>
            </a:pPr>
            <a:r>
              <a:rPr lang="en-GB" sz="1200" dirty="0"/>
              <a:t>Canvas GameObjects project their contents in 2D as an overlay to the game view – independent of lighting and postprocessing.</a:t>
            </a:r>
          </a:p>
          <a:p>
            <a:pPr marL="0" indent="0">
              <a:buNone/>
            </a:pPr>
            <a:endParaRPr lang="en-GB" sz="1200" dirty="0"/>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1A57E707-025F-5D6E-51AD-0F93412F3C3A}"/>
              </a:ext>
            </a:extLst>
          </p:cNvPr>
          <p:cNvPicPr>
            <a:picLocks noChangeAspect="1"/>
          </p:cNvPicPr>
          <p:nvPr/>
        </p:nvPicPr>
        <p:blipFill rotWithShape="1">
          <a:blip r:embed="rId3"/>
          <a:srcRect l="30167" t="7112" r="24000" b="10501"/>
          <a:stretch/>
        </p:blipFill>
        <p:spPr>
          <a:xfrm>
            <a:off x="4825313" y="1193959"/>
            <a:ext cx="3546204" cy="3585671"/>
          </a:xfrm>
          <a:prstGeom prst="rect">
            <a:avLst/>
          </a:prstGeom>
        </p:spPr>
      </p:pic>
    </p:spTree>
    <p:extLst>
      <p:ext uri="{BB962C8B-B14F-4D97-AF65-F5344CB8AC3E}">
        <p14:creationId xmlns:p14="http://schemas.microsoft.com/office/powerpoint/2010/main" val="40522289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5 Creating GUIs in Unity</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Once created, I recommend setting the </a:t>
            </a:r>
            <a:r>
              <a:rPr lang="en-GB" sz="1200" b="1" dirty="0"/>
              <a:t>Canvas Scaler </a:t>
            </a:r>
            <a:r>
              <a:rPr lang="en-GB" sz="1200" dirty="0"/>
              <a:t>component to ‘scale with screen size’ for most applications.</a:t>
            </a:r>
          </a:p>
          <a:p>
            <a:pPr marL="0" indent="0">
              <a:buNone/>
            </a:pPr>
            <a:r>
              <a:rPr lang="en-GB" sz="1200" dirty="0"/>
              <a:t>To add UI elements to the canvas, create new </a:t>
            </a:r>
            <a:r>
              <a:rPr lang="en-GB" sz="1200" b="1" dirty="0"/>
              <a:t>GameObjects </a:t>
            </a:r>
            <a:r>
              <a:rPr lang="en-GB" sz="1200" dirty="0"/>
              <a:t>as a child of the </a:t>
            </a:r>
            <a:r>
              <a:rPr lang="en-GB" sz="1200" b="1" dirty="0"/>
              <a:t>Canvas’ Transform</a:t>
            </a:r>
            <a:r>
              <a:rPr lang="en-GB" sz="1200" dirty="0"/>
              <a:t> in the Hierarchy view.</a:t>
            </a:r>
          </a:p>
          <a:p>
            <a:pPr marL="0" indent="0">
              <a:buNone/>
            </a:pPr>
            <a:r>
              <a:rPr lang="en-GB" sz="1200" dirty="0"/>
              <a:t>These objects should have UI components attached.</a:t>
            </a:r>
          </a:p>
          <a:p>
            <a:pPr marL="0" indent="0">
              <a:buNone/>
            </a:pPr>
            <a:r>
              <a:rPr lang="en-GB" sz="1200" dirty="0"/>
              <a:t>To access these components programmatically, ensure that you have imported </a:t>
            </a:r>
            <a:r>
              <a:rPr lang="en-GB" sz="1200" dirty="0" err="1"/>
              <a:t>UnityEngine.UI</a:t>
            </a:r>
            <a:r>
              <a:rPr lang="en-GB" sz="1200" dirty="0"/>
              <a:t> to your script.</a:t>
            </a:r>
          </a:p>
          <a:p>
            <a:pPr marL="0" indent="0">
              <a:buNone/>
            </a:pPr>
            <a:r>
              <a:rPr lang="en-GB" sz="1200" dirty="0"/>
              <a:t>Components include </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7" name="Picture 6">
            <a:extLst>
              <a:ext uri="{FF2B5EF4-FFF2-40B4-BE49-F238E27FC236}">
                <a16:creationId xmlns:a16="http://schemas.microsoft.com/office/drawing/2014/main" id="{ED642FA4-7629-BDD1-607E-B10AB37013D3}"/>
              </a:ext>
            </a:extLst>
          </p:cNvPr>
          <p:cNvPicPr>
            <a:picLocks noChangeAspect="1"/>
          </p:cNvPicPr>
          <p:nvPr/>
        </p:nvPicPr>
        <p:blipFill>
          <a:blip r:embed="rId3"/>
          <a:stretch>
            <a:fillRect/>
          </a:stretch>
        </p:blipFill>
        <p:spPr>
          <a:xfrm>
            <a:off x="4861537" y="1123950"/>
            <a:ext cx="3609175" cy="3657838"/>
          </a:xfrm>
          <a:prstGeom prst="rect">
            <a:avLst/>
          </a:prstGeom>
        </p:spPr>
      </p:pic>
    </p:spTree>
    <p:extLst>
      <p:ext uri="{BB962C8B-B14F-4D97-AF65-F5344CB8AC3E}">
        <p14:creationId xmlns:p14="http://schemas.microsoft.com/office/powerpoint/2010/main" val="33239704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FX in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IV</a:t>
            </a:r>
          </a:p>
        </p:txBody>
      </p:sp>
    </p:spTree>
    <p:extLst>
      <p:ext uri="{BB962C8B-B14F-4D97-AF65-F5344CB8AC3E}">
        <p14:creationId xmlns:p14="http://schemas.microsoft.com/office/powerpoint/2010/main" val="1164231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FX in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IV</a:t>
            </a:r>
          </a:p>
        </p:txBody>
      </p:sp>
      <p:sp>
        <p:nvSpPr>
          <p:cNvPr id="3" name="Title 1">
            <a:extLst>
              <a:ext uri="{FF2B5EF4-FFF2-40B4-BE49-F238E27FC236}">
                <a16:creationId xmlns:a16="http://schemas.microsoft.com/office/drawing/2014/main" id="{BE669605-988F-15AD-616D-B6EA3C8DCE2B}"/>
              </a:ext>
            </a:extLst>
          </p:cNvPr>
          <p:cNvSpPr txBox="1">
            <a:spLocks/>
          </p:cNvSpPr>
          <p:nvPr/>
        </p:nvSpPr>
        <p:spPr>
          <a:xfrm>
            <a:off x="370800" y="2495550"/>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1100" b="0" dirty="0">
                <a:latin typeface="Rockwell" panose="02060603020205020403" pitchFamily="18" charset="0"/>
              </a:rPr>
              <a:t>(Don’t worry, this is the last of the essential content)</a:t>
            </a:r>
          </a:p>
        </p:txBody>
      </p:sp>
    </p:spTree>
    <p:extLst>
      <p:ext uri="{BB962C8B-B14F-4D97-AF65-F5344CB8AC3E}">
        <p14:creationId xmlns:p14="http://schemas.microsoft.com/office/powerpoint/2010/main" val="3319188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1 Textures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149640" cy="3282791"/>
          </a:xfrm>
        </p:spPr>
        <p:txBody>
          <a:bodyPr>
            <a:normAutofit/>
          </a:bodyPr>
          <a:lstStyle/>
          <a:p>
            <a:pPr marL="0" indent="0">
              <a:buNone/>
            </a:pPr>
            <a:r>
              <a:rPr lang="en-GB" sz="1200" dirty="0"/>
              <a:t>Unity is pretty robust at applying textures to objects.</a:t>
            </a:r>
          </a:p>
          <a:p>
            <a:pPr marL="0" indent="0">
              <a:buNone/>
            </a:pPr>
            <a:r>
              <a:rPr lang="en-GB" sz="1200" dirty="0"/>
              <a:t>All Unity primitive shapes are already texture mapped (</a:t>
            </a:r>
            <a:r>
              <a:rPr lang="en-GB" sz="1200" b="1" dirty="0"/>
              <a:t>Cubes, Cylinders, Spheres </a:t>
            </a:r>
            <a:r>
              <a:rPr lang="en-GB" sz="1200" dirty="0"/>
              <a:t>etc…).</a:t>
            </a:r>
          </a:p>
          <a:p>
            <a:pPr marL="0" indent="0">
              <a:buNone/>
            </a:pPr>
            <a:r>
              <a:rPr lang="en-GB" sz="1200" dirty="0"/>
              <a:t>For your own models, you may need to set up a texture map in your 3D modelling software.</a:t>
            </a:r>
          </a:p>
          <a:p>
            <a:pPr marL="0" indent="0">
              <a:buNone/>
            </a:pPr>
            <a:r>
              <a:rPr lang="en-GB" sz="1200" dirty="0"/>
              <a:t>Textures can be in almost any standard image file format.</a:t>
            </a:r>
          </a:p>
          <a:p>
            <a:pPr marL="0" indent="0">
              <a:buNone/>
            </a:pPr>
            <a:r>
              <a:rPr lang="en-GB" sz="1200" dirty="0"/>
              <a:t>For this example, we will be using a .jpg file: Wall03.jpg</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30E6B251-19AD-3A0D-167E-85CBBDA57C85}"/>
              </a:ext>
            </a:extLst>
          </p:cNvPr>
          <p:cNvPicPr>
            <a:picLocks noChangeAspect="1"/>
          </p:cNvPicPr>
          <p:nvPr/>
        </p:nvPicPr>
        <p:blipFill>
          <a:blip r:embed="rId3"/>
          <a:stretch>
            <a:fillRect/>
          </a:stretch>
        </p:blipFill>
        <p:spPr>
          <a:xfrm>
            <a:off x="3727213" y="1080496"/>
            <a:ext cx="5045986" cy="3583775"/>
          </a:xfrm>
          <a:prstGeom prst="rect">
            <a:avLst/>
          </a:prstGeom>
        </p:spPr>
      </p:pic>
      <p:pic>
        <p:nvPicPr>
          <p:cNvPr id="7" name="Picture 6">
            <a:extLst>
              <a:ext uri="{FF2B5EF4-FFF2-40B4-BE49-F238E27FC236}">
                <a16:creationId xmlns:a16="http://schemas.microsoft.com/office/drawing/2014/main" id="{8C64FFEF-0766-A9FA-339C-24339F577A3F}"/>
              </a:ext>
            </a:extLst>
          </p:cNvPr>
          <p:cNvPicPr>
            <a:picLocks noChangeAspect="1"/>
          </p:cNvPicPr>
          <p:nvPr/>
        </p:nvPicPr>
        <p:blipFill rotWithShape="1">
          <a:blip r:embed="rId3"/>
          <a:srcRect l="43106" t="59208" r="24112" b="39109"/>
          <a:stretch/>
        </p:blipFill>
        <p:spPr>
          <a:xfrm>
            <a:off x="4749801" y="3194050"/>
            <a:ext cx="1165224" cy="58419"/>
          </a:xfrm>
          <a:prstGeom prst="rect">
            <a:avLst/>
          </a:prstGeom>
        </p:spPr>
      </p:pic>
      <p:pic>
        <p:nvPicPr>
          <p:cNvPr id="11" name="Picture 10">
            <a:extLst>
              <a:ext uri="{FF2B5EF4-FFF2-40B4-BE49-F238E27FC236}">
                <a16:creationId xmlns:a16="http://schemas.microsoft.com/office/drawing/2014/main" id="{C33D9B23-F063-1FC4-520E-0B09F237A670}"/>
              </a:ext>
            </a:extLst>
          </p:cNvPr>
          <p:cNvPicPr>
            <a:picLocks noChangeAspect="1"/>
          </p:cNvPicPr>
          <p:nvPr/>
        </p:nvPicPr>
        <p:blipFill>
          <a:blip r:embed="rId4"/>
          <a:stretch>
            <a:fillRect/>
          </a:stretch>
        </p:blipFill>
        <p:spPr>
          <a:xfrm>
            <a:off x="4749800" y="3195478"/>
            <a:ext cx="355382" cy="58419"/>
          </a:xfrm>
          <a:prstGeom prst="rect">
            <a:avLst/>
          </a:prstGeom>
        </p:spPr>
      </p:pic>
    </p:spTree>
    <p:extLst>
      <p:ext uri="{BB962C8B-B14F-4D97-AF65-F5344CB8AC3E}">
        <p14:creationId xmlns:p14="http://schemas.microsoft.com/office/powerpoint/2010/main" val="2280485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1 Textures and Materials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149640" cy="3282791"/>
          </a:xfrm>
        </p:spPr>
        <p:txBody>
          <a:bodyPr>
            <a:normAutofit/>
          </a:bodyPr>
          <a:lstStyle/>
          <a:p>
            <a:pPr marL="0" indent="0">
              <a:buNone/>
            </a:pPr>
            <a:r>
              <a:rPr lang="en-GB" sz="1200" dirty="0"/>
              <a:t>We can simply click and drag the texture to the object to apply it.</a:t>
            </a:r>
          </a:p>
          <a:p>
            <a:pPr marL="0" indent="0">
              <a:buNone/>
            </a:pPr>
            <a:r>
              <a:rPr lang="en-GB" sz="1200" dirty="0"/>
              <a:t>In doing so, a </a:t>
            </a:r>
            <a:r>
              <a:rPr lang="en-GB" sz="1200" b="1" dirty="0"/>
              <a:t>Material</a:t>
            </a:r>
            <a:r>
              <a:rPr lang="en-GB" sz="1200" dirty="0"/>
              <a:t> has automatically been created.</a:t>
            </a:r>
          </a:p>
          <a:p>
            <a:pPr marL="0" indent="0">
              <a:buNone/>
            </a:pPr>
            <a:r>
              <a:rPr lang="en-GB" sz="1200" dirty="0"/>
              <a:t>This is because Unity does not directly apply textures to an object – it must be done through a </a:t>
            </a:r>
            <a:r>
              <a:rPr lang="en-GB" sz="1200" b="1" dirty="0"/>
              <a:t>Material</a:t>
            </a:r>
            <a:r>
              <a:rPr lang="en-GB" sz="1200" dirty="0"/>
              <a:t>.</a:t>
            </a:r>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30E6B251-19AD-3A0D-167E-85CBBDA57C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30727" y="1080496"/>
            <a:ext cx="5038957" cy="3583775"/>
          </a:xfrm>
          <a:prstGeom prst="rect">
            <a:avLst/>
          </a:prstGeom>
        </p:spPr>
      </p:pic>
      <p:pic>
        <p:nvPicPr>
          <p:cNvPr id="7" name="Picture 6">
            <a:extLst>
              <a:ext uri="{FF2B5EF4-FFF2-40B4-BE49-F238E27FC236}">
                <a16:creationId xmlns:a16="http://schemas.microsoft.com/office/drawing/2014/main" id="{8C64FFEF-0766-A9FA-339C-24339F577A3F}"/>
              </a:ext>
            </a:extLst>
          </p:cNvPr>
          <p:cNvPicPr>
            <a:picLocks noChangeAspect="1"/>
          </p:cNvPicPr>
          <p:nvPr/>
        </p:nvPicPr>
        <p:blipFill rotWithShape="1">
          <a:blip r:embed="rId4"/>
          <a:srcRect l="43106" t="59208" r="24112" b="39109"/>
          <a:stretch/>
        </p:blipFill>
        <p:spPr>
          <a:xfrm>
            <a:off x="4749801" y="3194050"/>
            <a:ext cx="1165224" cy="58419"/>
          </a:xfrm>
          <a:prstGeom prst="rect">
            <a:avLst/>
          </a:prstGeom>
        </p:spPr>
      </p:pic>
      <p:pic>
        <p:nvPicPr>
          <p:cNvPr id="11" name="Picture 10">
            <a:extLst>
              <a:ext uri="{FF2B5EF4-FFF2-40B4-BE49-F238E27FC236}">
                <a16:creationId xmlns:a16="http://schemas.microsoft.com/office/drawing/2014/main" id="{C33D9B23-F063-1FC4-520E-0B09F237A670}"/>
              </a:ext>
            </a:extLst>
          </p:cNvPr>
          <p:cNvPicPr>
            <a:picLocks noChangeAspect="1"/>
          </p:cNvPicPr>
          <p:nvPr/>
        </p:nvPicPr>
        <p:blipFill>
          <a:blip r:embed="rId5"/>
          <a:stretch>
            <a:fillRect/>
          </a:stretch>
        </p:blipFill>
        <p:spPr>
          <a:xfrm>
            <a:off x="4749800" y="3195478"/>
            <a:ext cx="355382" cy="58419"/>
          </a:xfrm>
          <a:prstGeom prst="rect">
            <a:avLst/>
          </a:prstGeom>
        </p:spPr>
      </p:pic>
      <p:sp>
        <p:nvSpPr>
          <p:cNvPr id="4" name="Rectangle 3">
            <a:extLst>
              <a:ext uri="{FF2B5EF4-FFF2-40B4-BE49-F238E27FC236}">
                <a16:creationId xmlns:a16="http://schemas.microsoft.com/office/drawing/2014/main" id="{EDEA08C3-9C62-8A5A-B39E-029678D0A913}"/>
              </a:ext>
            </a:extLst>
          </p:cNvPr>
          <p:cNvSpPr/>
          <p:nvPr/>
        </p:nvSpPr>
        <p:spPr>
          <a:xfrm>
            <a:off x="7574280" y="3039268"/>
            <a:ext cx="1195404" cy="396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0794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1 Textures and Materials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149640" cy="3282791"/>
          </a:xfrm>
        </p:spPr>
        <p:txBody>
          <a:bodyPr>
            <a:normAutofit/>
          </a:bodyPr>
          <a:lstStyle/>
          <a:p>
            <a:pPr marL="0" indent="0">
              <a:buNone/>
            </a:pPr>
            <a:r>
              <a:rPr lang="en-GB" sz="1200" dirty="0"/>
              <a:t>We can simply click and drag the texture to the object to apply it.</a:t>
            </a:r>
          </a:p>
          <a:p>
            <a:pPr marL="0" indent="0">
              <a:buNone/>
            </a:pPr>
            <a:r>
              <a:rPr lang="en-GB" sz="1200" dirty="0"/>
              <a:t>In doing so, a </a:t>
            </a:r>
            <a:r>
              <a:rPr lang="en-GB" sz="1200" b="1" dirty="0"/>
              <a:t>Material</a:t>
            </a:r>
            <a:r>
              <a:rPr lang="en-GB" sz="1200" dirty="0"/>
              <a:t> has automatically been created.</a:t>
            </a:r>
          </a:p>
          <a:p>
            <a:pPr marL="0" indent="0">
              <a:buNone/>
            </a:pPr>
            <a:r>
              <a:rPr lang="en-GB" sz="1200" dirty="0"/>
              <a:t>This is because Unity does not directly apply textures to an object – it must be done through a </a:t>
            </a:r>
            <a:r>
              <a:rPr lang="en-GB" sz="1200" b="1" dirty="0"/>
              <a:t>Material</a:t>
            </a:r>
            <a:r>
              <a:rPr lang="en-GB" sz="1200" dirty="0"/>
              <a:t>.</a:t>
            </a:r>
          </a:p>
          <a:p>
            <a:pPr marL="0" indent="0">
              <a:buNone/>
            </a:pPr>
            <a:endParaRPr lang="en-GB" sz="1200" dirty="0"/>
          </a:p>
          <a:p>
            <a:pPr marL="0" indent="0">
              <a:buNone/>
            </a:pPr>
            <a:r>
              <a:rPr lang="en-GB" sz="1200" dirty="0"/>
              <a:t>Materials are their own separate entity and are saved as files.</a:t>
            </a:r>
          </a:p>
          <a:p>
            <a:pPr marL="0" indent="0">
              <a:buNone/>
            </a:pPr>
            <a:r>
              <a:rPr lang="en-GB" sz="1200" dirty="0"/>
              <a:t>Multiple materials may share a the same texture.</a:t>
            </a:r>
          </a:p>
          <a:p>
            <a:pPr marL="0" indent="0">
              <a:buNone/>
            </a:pPr>
            <a:r>
              <a:rPr lang="en-GB" sz="1200" dirty="0"/>
              <a:t>There are a multitude of </a:t>
            </a:r>
            <a:r>
              <a:rPr lang="en-GB" sz="1200" b="1" dirty="0"/>
              <a:t>Shaders</a:t>
            </a:r>
            <a:r>
              <a:rPr lang="en-GB" sz="1200" dirty="0"/>
              <a:t> that may be applied to materials.</a:t>
            </a:r>
          </a:p>
          <a:p>
            <a:pPr marL="0" indent="0">
              <a:buNone/>
            </a:pPr>
            <a:endParaRPr lang="en-GB" sz="1200" dirty="0"/>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30E6B251-19AD-3A0D-167E-85CBBDA57C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30727" y="1081056"/>
            <a:ext cx="5038957" cy="3582655"/>
          </a:xfrm>
          <a:prstGeom prst="rect">
            <a:avLst/>
          </a:prstGeom>
        </p:spPr>
      </p:pic>
      <p:pic>
        <p:nvPicPr>
          <p:cNvPr id="7" name="Picture 6">
            <a:extLst>
              <a:ext uri="{FF2B5EF4-FFF2-40B4-BE49-F238E27FC236}">
                <a16:creationId xmlns:a16="http://schemas.microsoft.com/office/drawing/2014/main" id="{8C64FFEF-0766-A9FA-339C-24339F577A3F}"/>
              </a:ext>
            </a:extLst>
          </p:cNvPr>
          <p:cNvPicPr>
            <a:picLocks noChangeAspect="1"/>
          </p:cNvPicPr>
          <p:nvPr/>
        </p:nvPicPr>
        <p:blipFill rotWithShape="1">
          <a:blip r:embed="rId4"/>
          <a:srcRect l="43106" t="59208" r="24112" b="39109"/>
          <a:stretch/>
        </p:blipFill>
        <p:spPr>
          <a:xfrm>
            <a:off x="4749801" y="3194050"/>
            <a:ext cx="1165224" cy="58419"/>
          </a:xfrm>
          <a:prstGeom prst="rect">
            <a:avLst/>
          </a:prstGeom>
        </p:spPr>
      </p:pic>
      <p:sp>
        <p:nvSpPr>
          <p:cNvPr id="4" name="Rectangle 3">
            <a:extLst>
              <a:ext uri="{FF2B5EF4-FFF2-40B4-BE49-F238E27FC236}">
                <a16:creationId xmlns:a16="http://schemas.microsoft.com/office/drawing/2014/main" id="{EDEA08C3-9C62-8A5A-B39E-029678D0A913}"/>
              </a:ext>
            </a:extLst>
          </p:cNvPr>
          <p:cNvSpPr/>
          <p:nvPr/>
        </p:nvSpPr>
        <p:spPr>
          <a:xfrm>
            <a:off x="7574280" y="3039268"/>
            <a:ext cx="1195404" cy="1564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DC522DB-142B-5A01-270C-45FDF2A9EBAD}"/>
              </a:ext>
            </a:extLst>
          </p:cNvPr>
          <p:cNvSpPr/>
          <p:nvPr/>
        </p:nvSpPr>
        <p:spPr>
          <a:xfrm>
            <a:off x="6621780" y="3280377"/>
            <a:ext cx="312420" cy="358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F7BAE376-9AB5-AB55-9E7A-5951A7D92949}"/>
              </a:ext>
            </a:extLst>
          </p:cNvPr>
          <p:cNvPicPr>
            <a:picLocks noChangeAspect="1"/>
          </p:cNvPicPr>
          <p:nvPr/>
        </p:nvPicPr>
        <p:blipFill>
          <a:blip r:embed="rId5"/>
          <a:stretch>
            <a:fillRect/>
          </a:stretch>
        </p:blipFill>
        <p:spPr>
          <a:xfrm>
            <a:off x="4705609" y="3190065"/>
            <a:ext cx="285491" cy="73302"/>
          </a:xfrm>
          <a:prstGeom prst="rect">
            <a:avLst/>
          </a:prstGeom>
        </p:spPr>
      </p:pic>
      <p:sp>
        <p:nvSpPr>
          <p:cNvPr id="12" name="TextBox 11">
            <a:extLst>
              <a:ext uri="{FF2B5EF4-FFF2-40B4-BE49-F238E27FC236}">
                <a16:creationId xmlns:a16="http://schemas.microsoft.com/office/drawing/2014/main" id="{EBAFCECB-AF65-E750-8365-160CB1D6CE64}"/>
              </a:ext>
            </a:extLst>
          </p:cNvPr>
          <p:cNvSpPr txBox="1"/>
          <p:nvPr/>
        </p:nvSpPr>
        <p:spPr>
          <a:xfrm rot="21005144">
            <a:off x="2278380" y="4130040"/>
            <a:ext cx="937260" cy="715581"/>
          </a:xfrm>
          <a:prstGeom prst="rect">
            <a:avLst/>
          </a:prstGeom>
          <a:noFill/>
        </p:spPr>
        <p:txBody>
          <a:bodyPr wrap="square" rtlCol="0">
            <a:spAutoFit/>
          </a:bodyPr>
          <a:lstStyle/>
          <a:p>
            <a:pPr algn="ctr"/>
            <a:r>
              <a:rPr lang="en-GB" dirty="0">
                <a:solidFill>
                  <a:srgbClr val="FF0000"/>
                </a:solidFill>
                <a:latin typeface="Rockwell" panose="02060603020205020403" pitchFamily="18" charset="0"/>
              </a:rPr>
              <a:t>Matthew is good at these!</a:t>
            </a:r>
          </a:p>
        </p:txBody>
      </p:sp>
      <p:cxnSp>
        <p:nvCxnSpPr>
          <p:cNvPr id="14" name="Straight Arrow Connector 13">
            <a:extLst>
              <a:ext uri="{FF2B5EF4-FFF2-40B4-BE49-F238E27FC236}">
                <a16:creationId xmlns:a16="http://schemas.microsoft.com/office/drawing/2014/main" id="{D9FB13B1-B3E7-1524-F6A3-F16A0E9761BF}"/>
              </a:ext>
            </a:extLst>
          </p:cNvPr>
          <p:cNvCxnSpPr>
            <a:stCxn id="12" idx="0"/>
          </p:cNvCxnSpPr>
          <p:nvPr/>
        </p:nvCxnSpPr>
        <p:spPr>
          <a:xfrm flipH="1" flipV="1">
            <a:off x="2538413" y="3995738"/>
            <a:ext cx="146995" cy="139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502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2 Lighting (Realtime)</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Broadly speaking, lighting in Unity can be considered as either </a:t>
            </a:r>
            <a:r>
              <a:rPr lang="en-GB" sz="1200" b="1" dirty="0" err="1"/>
              <a:t>realtime</a:t>
            </a:r>
            <a:r>
              <a:rPr lang="en-GB" sz="1200" dirty="0"/>
              <a:t> or </a:t>
            </a:r>
            <a:r>
              <a:rPr lang="en-GB" sz="1200" b="1" dirty="0"/>
              <a:t>precomputed</a:t>
            </a:r>
            <a:r>
              <a:rPr lang="en-GB" sz="1200" dirty="0"/>
              <a:t> (</a:t>
            </a:r>
            <a:r>
              <a:rPr lang="en-GB" sz="1200" b="1" dirty="0"/>
              <a:t>baked</a:t>
            </a:r>
            <a:r>
              <a:rPr lang="en-GB" sz="1200" dirty="0"/>
              <a:t>).</a:t>
            </a:r>
          </a:p>
          <a:p>
            <a:pPr marL="0" indent="0">
              <a:buNone/>
            </a:pPr>
            <a:r>
              <a:rPr lang="en-GB" sz="1200" dirty="0"/>
              <a:t>Both techniques can be used in combination to create immersive scene lighting.</a:t>
            </a:r>
          </a:p>
          <a:p>
            <a:pPr marL="0" indent="0">
              <a:buNone/>
            </a:pPr>
            <a:r>
              <a:rPr lang="en-GB" sz="1200" dirty="0"/>
              <a:t>Realtime lighting is the most basic way of lighting objects within the scene. It is useful for illuminating movable geometry.</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9" name="Picture 8">
            <a:extLst>
              <a:ext uri="{FF2B5EF4-FFF2-40B4-BE49-F238E27FC236}">
                <a16:creationId xmlns:a16="http://schemas.microsoft.com/office/drawing/2014/main" id="{FBDD42FF-7016-7EFD-714A-40FBCD457D0A}"/>
              </a:ext>
            </a:extLst>
          </p:cNvPr>
          <p:cNvPicPr>
            <a:picLocks noChangeAspect="1"/>
          </p:cNvPicPr>
          <p:nvPr/>
        </p:nvPicPr>
        <p:blipFill>
          <a:blip r:embed="rId3"/>
          <a:stretch>
            <a:fillRect/>
          </a:stretch>
        </p:blipFill>
        <p:spPr>
          <a:xfrm>
            <a:off x="4400435" y="1108077"/>
            <a:ext cx="4295073" cy="3528612"/>
          </a:xfrm>
          <a:prstGeom prst="rect">
            <a:avLst/>
          </a:prstGeom>
        </p:spPr>
      </p:pic>
      <p:sp>
        <p:nvSpPr>
          <p:cNvPr id="10" name="Rectangle 9">
            <a:extLst>
              <a:ext uri="{FF2B5EF4-FFF2-40B4-BE49-F238E27FC236}">
                <a16:creationId xmlns:a16="http://schemas.microsoft.com/office/drawing/2014/main" id="{E1B38A8D-8433-92D2-C8BE-B7CBBA256F49}"/>
              </a:ext>
            </a:extLst>
          </p:cNvPr>
          <p:cNvSpPr/>
          <p:nvPr/>
        </p:nvSpPr>
        <p:spPr>
          <a:xfrm>
            <a:off x="4864894" y="1978819"/>
            <a:ext cx="445810" cy="83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6232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2 Lighting (Realtime)</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Broadly speaking, lighting in Unity can be considered as either </a:t>
            </a:r>
            <a:r>
              <a:rPr lang="en-GB" sz="1200" b="1" dirty="0" err="1"/>
              <a:t>realtime</a:t>
            </a:r>
            <a:r>
              <a:rPr lang="en-GB" sz="1200" dirty="0"/>
              <a:t> or </a:t>
            </a:r>
            <a:r>
              <a:rPr lang="en-GB" sz="1200" b="1" dirty="0"/>
              <a:t>precomputed</a:t>
            </a:r>
            <a:r>
              <a:rPr lang="en-GB" sz="1200" dirty="0"/>
              <a:t> (</a:t>
            </a:r>
            <a:r>
              <a:rPr lang="en-GB" sz="1200" b="1" dirty="0"/>
              <a:t>baked</a:t>
            </a:r>
            <a:r>
              <a:rPr lang="en-GB" sz="1200" dirty="0"/>
              <a:t>).</a:t>
            </a:r>
          </a:p>
          <a:p>
            <a:pPr marL="0" indent="0">
              <a:buNone/>
            </a:pPr>
            <a:r>
              <a:rPr lang="en-GB" sz="1200" dirty="0"/>
              <a:t>Both techniques can be used in combination to create immersive scene lighting.</a:t>
            </a:r>
          </a:p>
          <a:p>
            <a:pPr marL="0" indent="0">
              <a:buNone/>
            </a:pPr>
            <a:r>
              <a:rPr lang="en-GB" sz="1200" dirty="0"/>
              <a:t>Realtime lighting is the most basic way of lighting objects within the scene. It is useful for illuminating movable geometry.</a:t>
            </a:r>
          </a:p>
          <a:p>
            <a:pPr marL="0" indent="0">
              <a:buNone/>
            </a:pPr>
            <a:r>
              <a:rPr lang="en-GB" sz="1200" dirty="0"/>
              <a:t>Real time rays from light sources do not bounce!</a:t>
            </a:r>
          </a:p>
          <a:p>
            <a:pPr marL="0" indent="0">
              <a:buNone/>
            </a:pPr>
            <a:r>
              <a:rPr lang="en-GB" sz="1200" dirty="0"/>
              <a:t>Realtime lighting is relatively computationally expensive!</a:t>
            </a:r>
          </a:p>
          <a:p>
            <a:pPr marL="0" indent="0">
              <a:buNone/>
            </a:pPr>
            <a:r>
              <a:rPr lang="en-GB" sz="1200" dirty="0"/>
              <a:t>We can add a </a:t>
            </a:r>
            <a:r>
              <a:rPr lang="en-GB" sz="1200" b="1" dirty="0"/>
              <a:t>Light Component</a:t>
            </a:r>
            <a:r>
              <a:rPr lang="en-GB" sz="1200" dirty="0"/>
              <a:t> to any </a:t>
            </a:r>
            <a:r>
              <a:rPr lang="en-GB" sz="1200" b="1" dirty="0" err="1"/>
              <a:t>GameObject</a:t>
            </a:r>
            <a:r>
              <a:rPr lang="en-GB" sz="1200" dirty="0"/>
              <a:t>.</a:t>
            </a:r>
          </a:p>
          <a:p>
            <a:pPr marL="0" indent="0">
              <a:buNone/>
            </a:pPr>
            <a:r>
              <a:rPr lang="en-GB" sz="1200" b="1" dirty="0"/>
              <a:t>Lights </a:t>
            </a:r>
            <a:r>
              <a:rPr lang="en-GB" sz="1200" dirty="0"/>
              <a:t>may act as </a:t>
            </a:r>
            <a:r>
              <a:rPr lang="en-GB" sz="1200" b="1" dirty="0"/>
              <a:t>point lights, spotlights, </a:t>
            </a:r>
            <a:r>
              <a:rPr lang="en-GB" sz="1200" dirty="0"/>
              <a:t>and </a:t>
            </a:r>
            <a:r>
              <a:rPr lang="en-GB" sz="1200" b="1" dirty="0"/>
              <a:t>directional lights </a:t>
            </a:r>
            <a:r>
              <a:rPr lang="en-GB" sz="1200" dirty="0"/>
              <a:t>(analogous to Sunlight)</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9" name="Picture 8">
            <a:extLst>
              <a:ext uri="{FF2B5EF4-FFF2-40B4-BE49-F238E27FC236}">
                <a16:creationId xmlns:a16="http://schemas.microsoft.com/office/drawing/2014/main" id="{FBDD42FF-7016-7EFD-714A-40FBCD457D0A}"/>
              </a:ext>
            </a:extLst>
          </p:cNvPr>
          <p:cNvPicPr>
            <a:picLocks noChangeAspect="1"/>
          </p:cNvPicPr>
          <p:nvPr/>
        </p:nvPicPr>
        <p:blipFill>
          <a:blip r:embed="rId3"/>
          <a:stretch>
            <a:fillRect/>
          </a:stretch>
        </p:blipFill>
        <p:spPr>
          <a:xfrm>
            <a:off x="4400435" y="1108077"/>
            <a:ext cx="4295073" cy="3528612"/>
          </a:xfrm>
          <a:prstGeom prst="rect">
            <a:avLst/>
          </a:prstGeom>
        </p:spPr>
      </p:pic>
      <p:sp>
        <p:nvSpPr>
          <p:cNvPr id="10" name="Rectangle 9">
            <a:extLst>
              <a:ext uri="{FF2B5EF4-FFF2-40B4-BE49-F238E27FC236}">
                <a16:creationId xmlns:a16="http://schemas.microsoft.com/office/drawing/2014/main" id="{E1B38A8D-8433-92D2-C8BE-B7CBBA256F49}"/>
              </a:ext>
            </a:extLst>
          </p:cNvPr>
          <p:cNvSpPr/>
          <p:nvPr/>
        </p:nvSpPr>
        <p:spPr>
          <a:xfrm>
            <a:off x="4864894" y="1978819"/>
            <a:ext cx="445810" cy="83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73123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2 Lighting (Realtime)</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We can add a </a:t>
            </a:r>
            <a:r>
              <a:rPr lang="en-GB" sz="1200" b="1" dirty="0"/>
              <a:t>Light Component</a:t>
            </a:r>
            <a:r>
              <a:rPr lang="en-GB" sz="1200" dirty="0"/>
              <a:t> to any </a:t>
            </a:r>
            <a:r>
              <a:rPr lang="en-GB" sz="1200" b="1" dirty="0" err="1"/>
              <a:t>GameObject</a:t>
            </a:r>
            <a:r>
              <a:rPr lang="en-GB" sz="1200" dirty="0"/>
              <a:t>.</a:t>
            </a:r>
          </a:p>
          <a:p>
            <a:pPr marL="0" indent="0">
              <a:buNone/>
            </a:pPr>
            <a:r>
              <a:rPr lang="en-GB" sz="1200" b="1" dirty="0"/>
              <a:t>Lights </a:t>
            </a:r>
            <a:r>
              <a:rPr lang="en-GB" sz="1200" dirty="0"/>
              <a:t>may act as </a:t>
            </a:r>
            <a:r>
              <a:rPr lang="en-GB" sz="1200" b="1" dirty="0"/>
              <a:t>point lights, spotlights, </a:t>
            </a:r>
            <a:r>
              <a:rPr lang="en-GB" sz="1200" dirty="0"/>
              <a:t>and </a:t>
            </a:r>
            <a:r>
              <a:rPr lang="en-GB" sz="1200" b="1" dirty="0"/>
              <a:t>directional lights </a:t>
            </a:r>
            <a:r>
              <a:rPr lang="en-GB" sz="1200" dirty="0"/>
              <a:t>(analogous to Sunlight)</a:t>
            </a:r>
          </a:p>
          <a:p>
            <a:pPr marL="0" indent="0">
              <a:buNone/>
            </a:pPr>
            <a:r>
              <a:rPr lang="en-GB" sz="1200" dirty="0"/>
              <a:t>Intensities greater than 1 may be used to facilitate </a:t>
            </a:r>
            <a:r>
              <a:rPr lang="en-GB" sz="1200" b="1" dirty="0"/>
              <a:t>HDR Bloom </a:t>
            </a:r>
            <a:r>
              <a:rPr lang="en-GB" sz="1200" dirty="0"/>
              <a:t>in </a:t>
            </a:r>
            <a:r>
              <a:rPr lang="en-GB" sz="1200" b="1" dirty="0"/>
              <a:t>Postprocessing.</a:t>
            </a:r>
          </a:p>
          <a:p>
            <a:pPr marL="0" indent="0">
              <a:buNone/>
            </a:pPr>
            <a:r>
              <a:rPr lang="en-GB" sz="1200" dirty="0"/>
              <a:t>Similar to the </a:t>
            </a:r>
            <a:r>
              <a:rPr lang="en-GB" sz="1200" b="1" dirty="0"/>
              <a:t>camera</a:t>
            </a:r>
            <a:r>
              <a:rPr lang="en-GB" sz="1200" dirty="0"/>
              <a:t>, we are able to exclude certain layers from interacting with the light source through the use of a </a:t>
            </a:r>
            <a:r>
              <a:rPr lang="en-GB" sz="1200" b="1" dirty="0"/>
              <a:t>culling mask.</a:t>
            </a:r>
            <a:endParaRPr lang="en-GB" sz="1200" dirty="0"/>
          </a:p>
          <a:p>
            <a:pPr marL="0" indent="0">
              <a:buNone/>
            </a:pPr>
            <a:r>
              <a:rPr lang="en-GB" sz="1200" b="1" dirty="0"/>
              <a:t>Shadows</a:t>
            </a:r>
            <a:r>
              <a:rPr lang="en-GB" sz="1200" dirty="0"/>
              <a:t> may be disabled to help with performance / alter aesthetics.</a:t>
            </a:r>
            <a:endParaRPr lang="en-GB" sz="1200" b="1" dirty="0"/>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9" name="Picture 8">
            <a:extLst>
              <a:ext uri="{FF2B5EF4-FFF2-40B4-BE49-F238E27FC236}">
                <a16:creationId xmlns:a16="http://schemas.microsoft.com/office/drawing/2014/main" id="{FBDD42FF-7016-7EFD-714A-40FBCD457D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00435" y="1338665"/>
            <a:ext cx="4295073" cy="3067436"/>
          </a:xfrm>
          <a:prstGeom prst="rect">
            <a:avLst/>
          </a:prstGeom>
        </p:spPr>
      </p:pic>
      <p:sp>
        <p:nvSpPr>
          <p:cNvPr id="7" name="Rectangle 6">
            <a:extLst>
              <a:ext uri="{FF2B5EF4-FFF2-40B4-BE49-F238E27FC236}">
                <a16:creationId xmlns:a16="http://schemas.microsoft.com/office/drawing/2014/main" id="{25A2A48A-D025-EB25-1211-A9F9775B4723}"/>
              </a:ext>
            </a:extLst>
          </p:cNvPr>
          <p:cNvSpPr/>
          <p:nvPr/>
        </p:nvSpPr>
        <p:spPr>
          <a:xfrm>
            <a:off x="4600575" y="2752724"/>
            <a:ext cx="557729" cy="73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A537822-A4AA-329D-1DB8-3E27AAF623C7}"/>
              </a:ext>
            </a:extLst>
          </p:cNvPr>
          <p:cNvPicPr>
            <a:picLocks noChangeAspect="1"/>
          </p:cNvPicPr>
          <p:nvPr/>
        </p:nvPicPr>
        <p:blipFill rotWithShape="1">
          <a:blip r:embed="rId4"/>
          <a:srcRect l="524" t="79993" r="96131" b="12866"/>
          <a:stretch/>
        </p:blipFill>
        <p:spPr>
          <a:xfrm>
            <a:off x="4400435" y="3143250"/>
            <a:ext cx="631939" cy="1187450"/>
          </a:xfrm>
          <a:prstGeom prst="rect">
            <a:avLst/>
          </a:prstGeom>
        </p:spPr>
      </p:pic>
    </p:spTree>
    <p:extLst>
      <p:ext uri="{BB962C8B-B14F-4D97-AF65-F5344CB8AC3E}">
        <p14:creationId xmlns:p14="http://schemas.microsoft.com/office/powerpoint/2010/main" val="208848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Effects</a:t>
            </a:r>
            <a:r>
              <a:rPr lang="en-GB" dirty="0"/>
              <a:t> within the Unity Engine.</a:t>
            </a:r>
          </a:p>
          <a:p>
            <a:pPr lvl="1"/>
            <a:r>
              <a:rPr lang="en-GB" dirty="0"/>
              <a:t>Textures and Materials</a:t>
            </a:r>
          </a:p>
          <a:p>
            <a:pPr lvl="1"/>
            <a:r>
              <a:rPr lang="en-GB" dirty="0"/>
              <a:t>Lighting</a:t>
            </a:r>
          </a:p>
          <a:p>
            <a:pPr lvl="1"/>
            <a:r>
              <a:rPr lang="en-GB" dirty="0"/>
              <a:t>The Particle System</a:t>
            </a:r>
          </a:p>
          <a:p>
            <a:pPr lvl="1"/>
            <a:r>
              <a:rPr lang="en-GB" dirty="0"/>
              <a:t>Audio Sources and Audio Listeners</a:t>
            </a:r>
          </a:p>
          <a:p>
            <a:pPr lvl="1"/>
            <a:r>
              <a:rPr lang="en-GB" dirty="0"/>
              <a:t>Animation System (Legacy)</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444431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3  The Particle System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Looking closer at our example, the Blue Teleporter Portal is an implementation of Unity’s </a:t>
            </a:r>
            <a:r>
              <a:rPr lang="en-GB" sz="1200" b="1" dirty="0"/>
              <a:t>Particle System</a:t>
            </a:r>
            <a:r>
              <a:rPr lang="en-GB" sz="1200" dirty="0"/>
              <a:t>.</a:t>
            </a:r>
          </a:p>
          <a:p>
            <a:pPr marL="0" indent="0">
              <a:buNone/>
            </a:pPr>
            <a:r>
              <a:rPr lang="en-GB" sz="1200" dirty="0"/>
              <a:t>The Blue Portal is a </a:t>
            </a:r>
            <a:r>
              <a:rPr lang="en-GB" sz="1200" b="1" dirty="0" err="1"/>
              <a:t>GameObject</a:t>
            </a:r>
            <a:r>
              <a:rPr lang="en-GB" sz="1200" dirty="0"/>
              <a:t> with attached </a:t>
            </a:r>
            <a:r>
              <a:rPr lang="en-GB" sz="1200" b="1" dirty="0"/>
              <a:t>Particle System Component,</a:t>
            </a:r>
            <a:r>
              <a:rPr lang="en-GB" sz="1200" dirty="0"/>
              <a:t> and multiple child </a:t>
            </a:r>
            <a:r>
              <a:rPr lang="en-GB" sz="1200" b="1" dirty="0"/>
              <a:t>GameObjects </a:t>
            </a:r>
            <a:r>
              <a:rPr lang="en-GB" sz="1200" dirty="0"/>
              <a:t>each with their own attached </a:t>
            </a:r>
            <a:r>
              <a:rPr lang="en-GB" sz="1200" b="1" dirty="0"/>
              <a:t>Particle System, </a:t>
            </a:r>
            <a:r>
              <a:rPr lang="en-GB" sz="1200" dirty="0"/>
              <a:t>as well as a blue </a:t>
            </a:r>
            <a:r>
              <a:rPr lang="en-GB" sz="1200" b="1" dirty="0"/>
              <a:t>point light.</a:t>
            </a:r>
          </a:p>
          <a:p>
            <a:pPr marL="0" indent="0">
              <a:buNone/>
            </a:pPr>
            <a:r>
              <a:rPr lang="en-GB" sz="1200" dirty="0"/>
              <a:t>This is a way of compositing particle effects to create the desired FX.</a:t>
            </a:r>
          </a:p>
          <a:p>
            <a:pPr marL="0" indent="0">
              <a:buNone/>
            </a:pPr>
            <a:endParaRPr lang="en-GB" sz="1200" dirty="0"/>
          </a:p>
          <a:p>
            <a:pPr marL="0" indent="0">
              <a:buNone/>
            </a:pPr>
            <a:r>
              <a:rPr lang="en-GB" sz="1200" dirty="0"/>
              <a:t>Let’s look at one of the child’s particle systems for a simpler use case.</a:t>
            </a:r>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95D9D753-04EA-C3A3-681A-923941CB4B6F}"/>
              </a:ext>
            </a:extLst>
          </p:cNvPr>
          <p:cNvPicPr>
            <a:picLocks noChangeAspect="1"/>
          </p:cNvPicPr>
          <p:nvPr/>
        </p:nvPicPr>
        <p:blipFill>
          <a:blip r:embed="rId3"/>
          <a:stretch>
            <a:fillRect/>
          </a:stretch>
        </p:blipFill>
        <p:spPr>
          <a:xfrm>
            <a:off x="4082191" y="1268015"/>
            <a:ext cx="4966113" cy="2962857"/>
          </a:xfrm>
          <a:prstGeom prst="rect">
            <a:avLst/>
          </a:prstGeom>
        </p:spPr>
      </p:pic>
      <p:sp>
        <p:nvSpPr>
          <p:cNvPr id="7" name="Rectangle 6">
            <a:extLst>
              <a:ext uri="{FF2B5EF4-FFF2-40B4-BE49-F238E27FC236}">
                <a16:creationId xmlns:a16="http://schemas.microsoft.com/office/drawing/2014/main" id="{51CAE03D-E430-CED7-227E-9A3F1EE22258}"/>
              </a:ext>
            </a:extLst>
          </p:cNvPr>
          <p:cNvSpPr/>
          <p:nvPr/>
        </p:nvSpPr>
        <p:spPr>
          <a:xfrm>
            <a:off x="4307682" y="1893093"/>
            <a:ext cx="657224" cy="295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2205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3  The Particle System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The rest of the </a:t>
            </a:r>
            <a:r>
              <a:rPr lang="en-GB" sz="1200" b="1" dirty="0"/>
              <a:t>particle systems </a:t>
            </a:r>
            <a:r>
              <a:rPr lang="en-GB" sz="1200" dirty="0"/>
              <a:t>have been disabled, leaving only the glowing blue particles as our example.</a:t>
            </a:r>
          </a:p>
          <a:p>
            <a:pPr marL="0" indent="0">
              <a:buNone/>
            </a:pPr>
            <a:r>
              <a:rPr lang="en-GB" sz="1200" dirty="0"/>
              <a:t>We can see that this is a </a:t>
            </a:r>
            <a:r>
              <a:rPr lang="en-GB" sz="1200" b="1" dirty="0"/>
              <a:t>looping</a:t>
            </a:r>
            <a:r>
              <a:rPr lang="en-GB" sz="1200" dirty="0"/>
              <a:t> particle emission with an emission rate of 65 particles per second.</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95D9D753-04EA-C3A3-681A-923941CB4B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16138" y="1259854"/>
            <a:ext cx="4149275" cy="2962857"/>
          </a:xfrm>
          <a:prstGeom prst="rect">
            <a:avLst/>
          </a:prstGeom>
        </p:spPr>
      </p:pic>
      <p:sp>
        <p:nvSpPr>
          <p:cNvPr id="7" name="Rectangle 6">
            <a:extLst>
              <a:ext uri="{FF2B5EF4-FFF2-40B4-BE49-F238E27FC236}">
                <a16:creationId xmlns:a16="http://schemas.microsoft.com/office/drawing/2014/main" id="{51CAE03D-E430-CED7-227E-9A3F1EE22258}"/>
              </a:ext>
            </a:extLst>
          </p:cNvPr>
          <p:cNvSpPr/>
          <p:nvPr/>
        </p:nvSpPr>
        <p:spPr>
          <a:xfrm>
            <a:off x="4572000" y="1988344"/>
            <a:ext cx="461963" cy="54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6FDC38C2-BD1E-F67E-245C-700F395FDD6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45088" y="3404220"/>
            <a:ext cx="1582839" cy="56530"/>
          </a:xfrm>
          <a:prstGeom prst="rect">
            <a:avLst/>
          </a:prstGeom>
        </p:spPr>
      </p:pic>
      <p:sp>
        <p:nvSpPr>
          <p:cNvPr id="9" name="Rectangle 8">
            <a:extLst>
              <a:ext uri="{FF2B5EF4-FFF2-40B4-BE49-F238E27FC236}">
                <a16:creationId xmlns:a16="http://schemas.microsoft.com/office/drawing/2014/main" id="{92CEF749-0A01-FBB7-25B7-A0A9112BF0F7}"/>
              </a:ext>
            </a:extLst>
          </p:cNvPr>
          <p:cNvSpPr/>
          <p:nvPr/>
        </p:nvSpPr>
        <p:spPr>
          <a:xfrm>
            <a:off x="7493794" y="1785940"/>
            <a:ext cx="447675" cy="547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7E865B7-1571-7B34-BA80-97E499940F06}"/>
              </a:ext>
            </a:extLst>
          </p:cNvPr>
          <p:cNvSpPr/>
          <p:nvPr/>
        </p:nvSpPr>
        <p:spPr>
          <a:xfrm>
            <a:off x="7493794" y="2876550"/>
            <a:ext cx="926306" cy="4262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288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3  The Particle System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The rest of the </a:t>
            </a:r>
            <a:r>
              <a:rPr lang="en-GB" sz="1200" b="1" dirty="0"/>
              <a:t>particle systems </a:t>
            </a:r>
            <a:r>
              <a:rPr lang="en-GB" sz="1200" dirty="0"/>
              <a:t>have been disabled, leaving only the glowing blue particles as our example.</a:t>
            </a:r>
          </a:p>
          <a:p>
            <a:pPr marL="0" indent="0">
              <a:buNone/>
            </a:pPr>
            <a:r>
              <a:rPr lang="en-GB" sz="1200" dirty="0"/>
              <a:t>We can see that this is a </a:t>
            </a:r>
            <a:r>
              <a:rPr lang="en-GB" sz="1200" b="1" dirty="0"/>
              <a:t>looping</a:t>
            </a:r>
            <a:r>
              <a:rPr lang="en-GB" sz="1200" dirty="0"/>
              <a:t> particle emission with an emission rate of </a:t>
            </a:r>
            <a:r>
              <a:rPr lang="en-GB" sz="1200" b="1" dirty="0"/>
              <a:t>65</a:t>
            </a:r>
            <a:r>
              <a:rPr lang="en-GB" sz="1200" dirty="0"/>
              <a:t> particles per second.</a:t>
            </a:r>
          </a:p>
          <a:p>
            <a:pPr marL="0" indent="0">
              <a:buNone/>
            </a:pPr>
            <a:r>
              <a:rPr lang="en-GB" sz="1200" dirty="0"/>
              <a:t>We can define the shape of the particle emitter. The blue particles are emitted along the top edge of a truncated cone – at an angle of </a:t>
            </a:r>
            <a:r>
              <a:rPr lang="en-GB" sz="1200" b="1" dirty="0"/>
              <a:t>60</a:t>
            </a:r>
            <a:r>
              <a:rPr lang="en-GB" sz="1200" dirty="0"/>
              <a:t> degrees about a radius of </a:t>
            </a:r>
            <a:r>
              <a:rPr lang="en-GB" sz="1200" b="1" dirty="0"/>
              <a:t>2</a:t>
            </a:r>
            <a:r>
              <a:rPr lang="en-GB" sz="1200" dirty="0"/>
              <a:t>.</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95D9D753-04EA-C3A3-681A-923941CB4B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4254" y="1236835"/>
            <a:ext cx="4193042" cy="3008896"/>
          </a:xfrm>
          <a:prstGeom prst="rect">
            <a:avLst/>
          </a:prstGeom>
        </p:spPr>
      </p:pic>
      <p:sp>
        <p:nvSpPr>
          <p:cNvPr id="7" name="Rectangle 6">
            <a:extLst>
              <a:ext uri="{FF2B5EF4-FFF2-40B4-BE49-F238E27FC236}">
                <a16:creationId xmlns:a16="http://schemas.microsoft.com/office/drawing/2014/main" id="{51CAE03D-E430-CED7-227E-9A3F1EE22258}"/>
              </a:ext>
            </a:extLst>
          </p:cNvPr>
          <p:cNvSpPr/>
          <p:nvPr/>
        </p:nvSpPr>
        <p:spPr>
          <a:xfrm>
            <a:off x="4552950" y="1969294"/>
            <a:ext cx="461963" cy="54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6FDC38C2-BD1E-F67E-245C-700F395FDD6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38738" y="3421213"/>
            <a:ext cx="1333499" cy="47625"/>
          </a:xfrm>
          <a:prstGeom prst="rect">
            <a:avLst/>
          </a:prstGeom>
        </p:spPr>
      </p:pic>
      <p:sp>
        <p:nvSpPr>
          <p:cNvPr id="10" name="Rectangle 9">
            <a:extLst>
              <a:ext uri="{FF2B5EF4-FFF2-40B4-BE49-F238E27FC236}">
                <a16:creationId xmlns:a16="http://schemas.microsoft.com/office/drawing/2014/main" id="{C7E865B7-1571-7B34-BA80-97E499940F06}"/>
              </a:ext>
            </a:extLst>
          </p:cNvPr>
          <p:cNvSpPr/>
          <p:nvPr/>
        </p:nvSpPr>
        <p:spPr>
          <a:xfrm>
            <a:off x="7509272" y="2321105"/>
            <a:ext cx="948928" cy="955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BBF83E9D-A63A-D4A3-BCBE-CDF06AAC46C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38738" y="3412308"/>
            <a:ext cx="1582839" cy="56530"/>
          </a:xfrm>
          <a:prstGeom prst="rect">
            <a:avLst/>
          </a:prstGeom>
        </p:spPr>
      </p:pic>
    </p:spTree>
    <p:extLst>
      <p:ext uri="{BB962C8B-B14F-4D97-AF65-F5344CB8AC3E}">
        <p14:creationId xmlns:p14="http://schemas.microsoft.com/office/powerpoint/2010/main" val="30770309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3  The Particle System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The rest of the </a:t>
            </a:r>
            <a:r>
              <a:rPr lang="en-GB" sz="1200" b="1" dirty="0"/>
              <a:t>particle systems </a:t>
            </a:r>
            <a:r>
              <a:rPr lang="en-GB" sz="1200" dirty="0"/>
              <a:t>have been disabled, leaving only the glowing blue particles as our example.</a:t>
            </a:r>
          </a:p>
          <a:p>
            <a:pPr marL="0" indent="0">
              <a:buNone/>
            </a:pPr>
            <a:r>
              <a:rPr lang="en-GB" sz="1200" dirty="0"/>
              <a:t>We can see that this is a </a:t>
            </a:r>
            <a:r>
              <a:rPr lang="en-GB" sz="1200" b="1" dirty="0"/>
              <a:t>looping</a:t>
            </a:r>
            <a:r>
              <a:rPr lang="en-GB" sz="1200" dirty="0"/>
              <a:t> particle emission with an emission rate of </a:t>
            </a:r>
            <a:r>
              <a:rPr lang="en-GB" sz="1200" b="1" dirty="0"/>
              <a:t>65</a:t>
            </a:r>
            <a:r>
              <a:rPr lang="en-GB" sz="1200" dirty="0"/>
              <a:t> particles per second.</a:t>
            </a:r>
          </a:p>
          <a:p>
            <a:pPr marL="0" indent="0">
              <a:buNone/>
            </a:pPr>
            <a:r>
              <a:rPr lang="en-GB" sz="1200" dirty="0"/>
              <a:t>We can define the shape of the particle emitter. The blue particles are emitted along the top edge of a truncated cone – at an angle of </a:t>
            </a:r>
            <a:r>
              <a:rPr lang="en-GB" sz="1200" b="1" dirty="0"/>
              <a:t>60</a:t>
            </a:r>
            <a:r>
              <a:rPr lang="en-GB" sz="1200" dirty="0"/>
              <a:t> degrees about a radius of </a:t>
            </a:r>
            <a:r>
              <a:rPr lang="en-GB" sz="1200" b="1" dirty="0"/>
              <a:t>2</a:t>
            </a:r>
            <a:r>
              <a:rPr lang="en-GB" sz="1200" dirty="0"/>
              <a:t>.</a:t>
            </a:r>
          </a:p>
          <a:p>
            <a:pPr marL="0" indent="0">
              <a:buNone/>
            </a:pPr>
            <a:r>
              <a:rPr lang="en-GB" sz="1200" dirty="0"/>
              <a:t>The particle itself uses a </a:t>
            </a:r>
            <a:r>
              <a:rPr lang="en-GB" sz="1200" b="1" dirty="0"/>
              <a:t>Material – </a:t>
            </a:r>
            <a:r>
              <a:rPr lang="en-GB" sz="1200" dirty="0"/>
              <a:t>taking a texture defined by a transparent image and applying a relevant </a:t>
            </a:r>
            <a:r>
              <a:rPr lang="en-GB" sz="1200" b="1" dirty="0"/>
              <a:t>Particle Shader.</a:t>
            </a:r>
            <a:r>
              <a:rPr lang="en-GB" sz="1200" dirty="0"/>
              <a:t> </a:t>
            </a:r>
          </a:p>
          <a:p>
            <a:pPr marL="0" indent="0">
              <a:buNone/>
            </a:pPr>
            <a:r>
              <a:rPr lang="en-GB" sz="1200" dirty="0"/>
              <a:t>In our case, this is ‘</a:t>
            </a:r>
            <a:r>
              <a:rPr lang="en-GB" sz="1200" i="1" dirty="0" err="1"/>
              <a:t>bigglow_blue</a:t>
            </a:r>
            <a:r>
              <a:rPr lang="en-GB" sz="1200" i="1" dirty="0"/>
              <a:t>’ </a:t>
            </a:r>
            <a:r>
              <a:rPr lang="en-GB" sz="1200" dirty="0"/>
              <a:t>using ‘</a:t>
            </a:r>
            <a:r>
              <a:rPr lang="en-GB" sz="1200" i="1" dirty="0"/>
              <a:t>Legacy Shaders/ Particles / Additive Soft’</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95D9D753-04EA-C3A3-681A-923941CB4B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87139" y="1236835"/>
            <a:ext cx="4207272" cy="3008896"/>
          </a:xfrm>
          <a:prstGeom prst="rect">
            <a:avLst/>
          </a:prstGeom>
        </p:spPr>
      </p:pic>
      <p:sp>
        <p:nvSpPr>
          <p:cNvPr id="7" name="Rectangle 6">
            <a:extLst>
              <a:ext uri="{FF2B5EF4-FFF2-40B4-BE49-F238E27FC236}">
                <a16:creationId xmlns:a16="http://schemas.microsoft.com/office/drawing/2014/main" id="{51CAE03D-E430-CED7-227E-9A3F1EE22258}"/>
              </a:ext>
            </a:extLst>
          </p:cNvPr>
          <p:cNvSpPr/>
          <p:nvPr/>
        </p:nvSpPr>
        <p:spPr>
          <a:xfrm>
            <a:off x="4552950" y="1969294"/>
            <a:ext cx="461963" cy="54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6FDC38C2-BD1E-F67E-245C-700F395FDD6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38738" y="3421213"/>
            <a:ext cx="1333499" cy="47625"/>
          </a:xfrm>
          <a:prstGeom prst="rect">
            <a:avLst/>
          </a:prstGeom>
        </p:spPr>
      </p:pic>
      <p:sp>
        <p:nvSpPr>
          <p:cNvPr id="9" name="Rectangle 8">
            <a:extLst>
              <a:ext uri="{FF2B5EF4-FFF2-40B4-BE49-F238E27FC236}">
                <a16:creationId xmlns:a16="http://schemas.microsoft.com/office/drawing/2014/main" id="{B0F6F2CA-ACB9-0005-58D3-805A89BB7BA0}"/>
              </a:ext>
            </a:extLst>
          </p:cNvPr>
          <p:cNvSpPr/>
          <p:nvPr/>
        </p:nvSpPr>
        <p:spPr>
          <a:xfrm>
            <a:off x="7516416" y="2090739"/>
            <a:ext cx="926306" cy="690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7A3E9A8-5B56-DB4F-5185-A0EE25F68293}"/>
              </a:ext>
            </a:extLst>
          </p:cNvPr>
          <p:cNvSpPr/>
          <p:nvPr/>
        </p:nvSpPr>
        <p:spPr>
          <a:xfrm>
            <a:off x="7516416" y="3236119"/>
            <a:ext cx="926306"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53F49F5-0015-E1C7-FE7A-DF116E75595C}"/>
              </a:ext>
            </a:extLst>
          </p:cNvPr>
          <p:cNvSpPr/>
          <p:nvPr/>
        </p:nvSpPr>
        <p:spPr>
          <a:xfrm>
            <a:off x="4974431" y="3494360"/>
            <a:ext cx="251620" cy="2902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4C631DF7-9C57-4C98-8B0B-14F5059A9C0D}"/>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38738" y="3412308"/>
            <a:ext cx="1582839" cy="56530"/>
          </a:xfrm>
          <a:prstGeom prst="rect">
            <a:avLst/>
          </a:prstGeom>
        </p:spPr>
      </p:pic>
    </p:spTree>
    <p:extLst>
      <p:ext uri="{BB962C8B-B14F-4D97-AF65-F5344CB8AC3E}">
        <p14:creationId xmlns:p14="http://schemas.microsoft.com/office/powerpoint/2010/main" val="39638412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4  Audio</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282791"/>
          </a:xfrm>
        </p:spPr>
        <p:txBody>
          <a:bodyPr>
            <a:normAutofit/>
          </a:bodyPr>
          <a:lstStyle/>
          <a:p>
            <a:pPr marL="0" indent="0">
              <a:buNone/>
            </a:pPr>
            <a:r>
              <a:rPr lang="en-GB" sz="1200" dirty="0"/>
              <a:t>Audio is played in Unity through </a:t>
            </a:r>
            <a:r>
              <a:rPr lang="en-GB" sz="1200" b="1" dirty="0" err="1"/>
              <a:t>AudioSource</a:t>
            </a:r>
            <a:r>
              <a:rPr lang="en-GB" sz="1200" b="1" dirty="0"/>
              <a:t> </a:t>
            </a:r>
            <a:r>
              <a:rPr lang="en-GB" sz="1200" dirty="0"/>
              <a:t>components</a:t>
            </a:r>
            <a:r>
              <a:rPr lang="en-GB" sz="1200" b="1" dirty="0"/>
              <a:t>.</a:t>
            </a:r>
          </a:p>
          <a:p>
            <a:pPr marL="0" indent="0">
              <a:buNone/>
            </a:pPr>
            <a:r>
              <a:rPr lang="en-GB" sz="1200" b="1" dirty="0" err="1"/>
              <a:t>AudioSources</a:t>
            </a:r>
            <a:r>
              <a:rPr lang="en-GB" sz="1200" b="1" dirty="0"/>
              <a:t> </a:t>
            </a:r>
            <a:r>
              <a:rPr lang="en-GB" sz="1200" dirty="0"/>
              <a:t>are capable of playing sound in 2D and 3D, as well has having controls for volume falloff and the doppler effect.</a:t>
            </a:r>
          </a:p>
          <a:p>
            <a:pPr marL="0" indent="0">
              <a:buNone/>
            </a:pPr>
            <a:r>
              <a:rPr lang="en-GB" sz="1200" dirty="0"/>
              <a:t>A 3D sound can be heard with direction if the user has a capable sound system.</a:t>
            </a:r>
          </a:p>
          <a:p>
            <a:pPr marL="0" indent="0">
              <a:buNone/>
            </a:pPr>
            <a:r>
              <a:rPr lang="en-GB" sz="1200" dirty="0"/>
              <a:t>For audio to be heard, you will need an </a:t>
            </a:r>
            <a:r>
              <a:rPr lang="en-GB" sz="1200" b="1" dirty="0" err="1"/>
              <a:t>AudioListener</a:t>
            </a:r>
            <a:r>
              <a:rPr lang="en-GB" sz="1200" dirty="0"/>
              <a:t> component to exist in your scene.</a:t>
            </a:r>
          </a:p>
          <a:p>
            <a:pPr marL="0" indent="0">
              <a:buNone/>
            </a:pPr>
            <a:r>
              <a:rPr lang="en-GB" sz="1200" dirty="0"/>
              <a:t>To avoid funky 3D audio anomalies, ensure that there is only a single </a:t>
            </a:r>
            <a:r>
              <a:rPr lang="en-GB" sz="1200" b="1" dirty="0" err="1"/>
              <a:t>AudioListener</a:t>
            </a:r>
            <a:r>
              <a:rPr lang="en-GB" sz="1200" dirty="0"/>
              <a:t> in your scene.</a:t>
            </a:r>
          </a:p>
          <a:p>
            <a:pPr marL="0" indent="0">
              <a:buNone/>
            </a:pPr>
            <a:r>
              <a:rPr lang="en-GB" sz="1200" b="1" dirty="0" err="1"/>
              <a:t>AudioSources</a:t>
            </a:r>
            <a:r>
              <a:rPr lang="en-GB" sz="1200" dirty="0"/>
              <a:t> can be used for sound effects and music. They must be given a valid audio file as </a:t>
            </a:r>
            <a:r>
              <a:rPr lang="en-GB" sz="1200" b="1" dirty="0" err="1"/>
              <a:t>AudioClip</a:t>
            </a:r>
            <a:r>
              <a:rPr lang="en-GB" sz="1200" b="1" dirty="0"/>
              <a:t>.</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10" name="Picture 9">
            <a:extLst>
              <a:ext uri="{FF2B5EF4-FFF2-40B4-BE49-F238E27FC236}">
                <a16:creationId xmlns:a16="http://schemas.microsoft.com/office/drawing/2014/main" id="{E7E8BC3C-3AA7-FADD-6D0C-B8A9A542A419}"/>
              </a:ext>
            </a:extLst>
          </p:cNvPr>
          <p:cNvPicPr>
            <a:picLocks noChangeAspect="1"/>
          </p:cNvPicPr>
          <p:nvPr/>
        </p:nvPicPr>
        <p:blipFill>
          <a:blip r:embed="rId3"/>
          <a:stretch>
            <a:fillRect/>
          </a:stretch>
        </p:blipFill>
        <p:spPr>
          <a:xfrm>
            <a:off x="3822983" y="1077204"/>
            <a:ext cx="5124102" cy="3645996"/>
          </a:xfrm>
          <a:prstGeom prst="rect">
            <a:avLst/>
          </a:prstGeom>
        </p:spPr>
      </p:pic>
      <p:sp>
        <p:nvSpPr>
          <p:cNvPr id="15" name="Rectangle 14">
            <a:extLst>
              <a:ext uri="{FF2B5EF4-FFF2-40B4-BE49-F238E27FC236}">
                <a16:creationId xmlns:a16="http://schemas.microsoft.com/office/drawing/2014/main" id="{BF9FC8D7-9E11-2D0A-0C3C-889CCDDCD8C0}"/>
              </a:ext>
            </a:extLst>
          </p:cNvPr>
          <p:cNvSpPr/>
          <p:nvPr/>
        </p:nvSpPr>
        <p:spPr>
          <a:xfrm>
            <a:off x="8277224" y="1711505"/>
            <a:ext cx="619125" cy="120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65D4A16-E9C6-E7FC-2C76-DFD701081BC6}"/>
              </a:ext>
            </a:extLst>
          </p:cNvPr>
          <p:cNvSpPr/>
          <p:nvPr/>
        </p:nvSpPr>
        <p:spPr>
          <a:xfrm>
            <a:off x="5333999" y="3454580"/>
            <a:ext cx="319089" cy="34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A97B127B-1C63-E5A5-4FF0-BBD063F648AF}"/>
              </a:ext>
            </a:extLst>
          </p:cNvPr>
          <p:cNvPicPr>
            <a:picLocks noChangeAspect="1"/>
          </p:cNvPicPr>
          <p:nvPr/>
        </p:nvPicPr>
        <p:blipFill rotWithShape="1">
          <a:blip r:embed="rId3"/>
          <a:srcRect l="524" t="79993" r="96131" b="12866"/>
          <a:stretch/>
        </p:blipFill>
        <p:spPr>
          <a:xfrm>
            <a:off x="3949700" y="3670300"/>
            <a:ext cx="622300" cy="962026"/>
          </a:xfrm>
          <a:prstGeom prst="rect">
            <a:avLst/>
          </a:prstGeom>
        </p:spPr>
      </p:pic>
      <p:sp>
        <p:nvSpPr>
          <p:cNvPr id="18" name="Content Placeholder 2">
            <a:extLst>
              <a:ext uri="{FF2B5EF4-FFF2-40B4-BE49-F238E27FC236}">
                <a16:creationId xmlns:a16="http://schemas.microsoft.com/office/drawing/2014/main" id="{CCFA829A-6126-0EEB-73FF-D3F09CEFF474}"/>
              </a:ext>
            </a:extLst>
          </p:cNvPr>
          <p:cNvSpPr txBox="1">
            <a:spLocks/>
          </p:cNvSpPr>
          <p:nvPr/>
        </p:nvSpPr>
        <p:spPr>
          <a:xfrm>
            <a:off x="5120136" y="2042918"/>
            <a:ext cx="1076959"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ctr">
              <a:buNone/>
            </a:pPr>
            <a:r>
              <a:rPr lang="en-GB" sz="1050" dirty="0">
                <a:solidFill>
                  <a:srgbClr val="FF0000"/>
                </a:solidFill>
                <a:latin typeface="Rockwell" panose="02060603020205020403" pitchFamily="18" charset="0"/>
              </a:rPr>
              <a:t>Audio Source</a:t>
            </a:r>
          </a:p>
        </p:txBody>
      </p:sp>
      <p:pic>
        <p:nvPicPr>
          <p:cNvPr id="7176" name="Picture 8" descr="Microphone - Free technology icons">
            <a:extLst>
              <a:ext uri="{FF2B5EF4-FFF2-40B4-BE49-F238E27FC236}">
                <a16:creationId xmlns:a16="http://schemas.microsoft.com/office/drawing/2014/main" id="{2D28DBBD-4511-52F7-9475-043828E97C2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905071" y="1896080"/>
            <a:ext cx="235619" cy="235619"/>
          </a:xfrm>
          <a:prstGeom prst="rect">
            <a:avLst/>
          </a:prstGeom>
          <a:noFill/>
          <a:effectLst>
            <a:glow rad="12700">
              <a:schemeClr val="tx1">
                <a:alpha val="60000"/>
              </a:schemeClr>
            </a:glow>
          </a:effectLst>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68A30B50-25A2-E498-8879-FC133620A308}"/>
              </a:ext>
            </a:extLst>
          </p:cNvPr>
          <p:cNvSpPr txBox="1">
            <a:spLocks/>
          </p:cNvSpPr>
          <p:nvPr/>
        </p:nvSpPr>
        <p:spPr>
          <a:xfrm>
            <a:off x="6151880" y="1558620"/>
            <a:ext cx="1076959"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ctr">
              <a:buNone/>
            </a:pPr>
            <a:r>
              <a:rPr lang="en-GB" sz="1050" dirty="0">
                <a:solidFill>
                  <a:srgbClr val="FF0000"/>
                </a:solidFill>
                <a:latin typeface="Rockwell" panose="02060603020205020403" pitchFamily="18" charset="0"/>
              </a:rPr>
              <a:t>Audio Listener</a:t>
            </a:r>
          </a:p>
        </p:txBody>
      </p:sp>
      <p:sp>
        <p:nvSpPr>
          <p:cNvPr id="20" name="Rectangle 19">
            <a:extLst>
              <a:ext uri="{FF2B5EF4-FFF2-40B4-BE49-F238E27FC236}">
                <a16:creationId xmlns:a16="http://schemas.microsoft.com/office/drawing/2014/main" id="{A61551F0-A41C-6ED0-E565-E468B0E05CEF}"/>
              </a:ext>
            </a:extLst>
          </p:cNvPr>
          <p:cNvSpPr/>
          <p:nvPr/>
        </p:nvSpPr>
        <p:spPr>
          <a:xfrm>
            <a:off x="3949700" y="2042917"/>
            <a:ext cx="672306" cy="655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287910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4  Animation (Legacy)</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282791"/>
          </a:xfrm>
        </p:spPr>
        <p:txBody>
          <a:bodyPr>
            <a:normAutofit/>
          </a:bodyPr>
          <a:lstStyle/>
          <a:p>
            <a:pPr marL="0" indent="0">
              <a:buNone/>
            </a:pPr>
            <a:r>
              <a:rPr lang="en-GB" sz="1200" dirty="0"/>
              <a:t>The Legacy Animation System is a simple yet robust way to define an interpolated variable change over a given period, such as a </a:t>
            </a:r>
            <a:r>
              <a:rPr lang="en-GB" sz="1200" b="1" dirty="0" err="1"/>
              <a:t>GameObject’s</a:t>
            </a:r>
            <a:r>
              <a:rPr lang="en-GB" sz="1200" b="1" dirty="0"/>
              <a:t> </a:t>
            </a:r>
            <a:r>
              <a:rPr lang="en-GB" sz="1200" dirty="0"/>
              <a:t>position.</a:t>
            </a:r>
          </a:p>
          <a:p>
            <a:pPr marL="0" indent="0">
              <a:buNone/>
            </a:pPr>
            <a:r>
              <a:rPr lang="en-GB" sz="1200" dirty="0"/>
              <a:t>You might think this would only apply to </a:t>
            </a:r>
            <a:r>
              <a:rPr lang="en-GB" sz="1200" b="1" dirty="0"/>
              <a:t>Transforms, </a:t>
            </a:r>
            <a:r>
              <a:rPr lang="en-GB" sz="1200" dirty="0"/>
              <a:t>but you’d be wrong!</a:t>
            </a:r>
          </a:p>
          <a:p>
            <a:pPr marL="0" indent="0">
              <a:buNone/>
            </a:pPr>
            <a:r>
              <a:rPr lang="en-GB" sz="1200" dirty="0"/>
              <a:t>Any component with numerical/Boolean public attributes can be accessed.</a:t>
            </a:r>
          </a:p>
          <a:p>
            <a:pPr marL="0" indent="0">
              <a:buNone/>
            </a:pPr>
            <a:r>
              <a:rPr lang="en-GB" sz="1200" dirty="0"/>
              <a:t>The Legacy Animation system requires the </a:t>
            </a:r>
            <a:r>
              <a:rPr lang="en-GB" sz="1200" b="1" dirty="0"/>
              <a:t>Animation</a:t>
            </a:r>
            <a:r>
              <a:rPr lang="en-GB" sz="1200" dirty="0"/>
              <a:t> component, not the </a:t>
            </a:r>
            <a:r>
              <a:rPr lang="en-GB" sz="1200" b="1" dirty="0"/>
              <a:t>Animator</a:t>
            </a:r>
            <a:r>
              <a:rPr lang="en-GB" sz="1200" dirty="0"/>
              <a:t> component used by the </a:t>
            </a:r>
            <a:r>
              <a:rPr lang="en-GB" sz="1200" b="1" dirty="0" err="1"/>
              <a:t>Mechanim</a:t>
            </a:r>
            <a:r>
              <a:rPr lang="en-GB" sz="1200" dirty="0"/>
              <a:t> state machine animator.</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8" name="Picture 7">
            <a:extLst>
              <a:ext uri="{FF2B5EF4-FFF2-40B4-BE49-F238E27FC236}">
                <a16:creationId xmlns:a16="http://schemas.microsoft.com/office/drawing/2014/main" id="{D40848B1-334F-C4F4-77FD-DF58FD310E33}"/>
              </a:ext>
            </a:extLst>
          </p:cNvPr>
          <p:cNvPicPr>
            <a:picLocks noChangeAspect="1"/>
          </p:cNvPicPr>
          <p:nvPr/>
        </p:nvPicPr>
        <p:blipFill>
          <a:blip r:embed="rId3"/>
          <a:stretch>
            <a:fillRect/>
          </a:stretch>
        </p:blipFill>
        <p:spPr>
          <a:xfrm>
            <a:off x="4270194" y="1111412"/>
            <a:ext cx="4474205" cy="3240088"/>
          </a:xfrm>
          <a:prstGeom prst="rect">
            <a:avLst/>
          </a:prstGeom>
        </p:spPr>
      </p:pic>
      <p:sp>
        <p:nvSpPr>
          <p:cNvPr id="12" name="Content Placeholder 2">
            <a:extLst>
              <a:ext uri="{FF2B5EF4-FFF2-40B4-BE49-F238E27FC236}">
                <a16:creationId xmlns:a16="http://schemas.microsoft.com/office/drawing/2014/main" id="{D073C7E1-F507-12E4-9E1E-3DC4C72B822A}"/>
              </a:ext>
            </a:extLst>
          </p:cNvPr>
          <p:cNvSpPr txBox="1">
            <a:spLocks/>
          </p:cNvSpPr>
          <p:nvPr/>
        </p:nvSpPr>
        <p:spPr>
          <a:xfrm>
            <a:off x="6542539" y="2006604"/>
            <a:ext cx="1429229" cy="12952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5400" dirty="0">
                <a:solidFill>
                  <a:srgbClr val="00B050"/>
                </a:solidFill>
              </a:rPr>
              <a:t>[</a:t>
            </a:r>
          </a:p>
        </p:txBody>
      </p:sp>
      <p:pic>
        <p:nvPicPr>
          <p:cNvPr id="23" name="Picture 22">
            <a:extLst>
              <a:ext uri="{FF2B5EF4-FFF2-40B4-BE49-F238E27FC236}">
                <a16:creationId xmlns:a16="http://schemas.microsoft.com/office/drawing/2014/main" id="{13A64A77-8E3A-CCA5-22D8-3898A1716D4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896099" y="2662238"/>
            <a:ext cx="402431" cy="1173955"/>
          </a:xfrm>
          <a:prstGeom prst="rect">
            <a:avLst/>
          </a:prstGeom>
        </p:spPr>
      </p:pic>
      <p:pic>
        <p:nvPicPr>
          <p:cNvPr id="11268" name="Picture 4" descr="Green check mark and red cross icon symbol template. True and false symbols  accept rejected for evaluation. Vector Simple and modern style. check mark  basic element graphic resources 7657371 Vector Art at">
            <a:extLst>
              <a:ext uri="{FF2B5EF4-FFF2-40B4-BE49-F238E27FC236}">
                <a16:creationId xmlns:a16="http://schemas.microsoft.com/office/drawing/2014/main" id="{32A26D92-B4B5-2A56-29E4-AAC1C436196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49012"/>
          <a:stretch/>
        </p:blipFill>
        <p:spPr bwMode="auto">
          <a:xfrm>
            <a:off x="6704500" y="2146931"/>
            <a:ext cx="325595" cy="638576"/>
          </a:xfrm>
          <a:prstGeom prst="rect">
            <a:avLst/>
          </a:prstGeom>
          <a:noFill/>
          <a:effectLst>
            <a:softEdge rad="6350"/>
          </a:effectLst>
          <a:extLst>
            <a:ext uri="{909E8E84-426E-40DD-AFC4-6F175D3DCCD1}">
              <a14:hiddenFill xmlns:a14="http://schemas.microsoft.com/office/drawing/2010/main">
                <a:solidFill>
                  <a:srgbClr val="FFFFFF"/>
                </a:solidFill>
              </a14:hiddenFill>
            </a:ext>
          </a:extLst>
        </p:spPr>
      </p:pic>
      <p:pic>
        <p:nvPicPr>
          <p:cNvPr id="24" name="Picture 4" descr="Green check mark and red cross icon symbol template. True and false symbols  accept rejected for evaluation. Vector Simple and modern style. check mark  basic element graphic resources 7657371 Vector Art at">
            <a:extLst>
              <a:ext uri="{FF2B5EF4-FFF2-40B4-BE49-F238E27FC236}">
                <a16:creationId xmlns:a16="http://schemas.microsoft.com/office/drawing/2014/main" id="{0554F78C-2EA2-C13D-C845-77F8C1F7F78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9261" r="-4947"/>
          <a:stretch/>
        </p:blipFill>
        <p:spPr bwMode="auto">
          <a:xfrm>
            <a:off x="6694190" y="2895157"/>
            <a:ext cx="355600" cy="638576"/>
          </a:xfrm>
          <a:prstGeom prst="rect">
            <a:avLst/>
          </a:prstGeom>
          <a:noFill/>
          <a:effectLst>
            <a:softEdge rad="63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7943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4  Animation (Legacy)</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282791"/>
          </a:xfrm>
        </p:spPr>
        <p:txBody>
          <a:bodyPr>
            <a:normAutofit/>
          </a:bodyPr>
          <a:lstStyle/>
          <a:p>
            <a:pPr marL="0" indent="0">
              <a:buNone/>
            </a:pPr>
            <a:r>
              <a:rPr lang="en-GB" sz="1400" dirty="0"/>
              <a:t>Animations are created and edited using the Animation window.</a:t>
            </a:r>
          </a:p>
          <a:p>
            <a:pPr marL="0" indent="0">
              <a:buNone/>
            </a:pPr>
            <a:endParaRPr lang="en-GB" sz="1400" dirty="0"/>
          </a:p>
          <a:p>
            <a:pPr marL="0" indent="0">
              <a:buNone/>
            </a:pPr>
            <a:r>
              <a:rPr lang="en-GB" sz="1400" dirty="0"/>
              <a:t>It should be noted that this functionality is not restricted to the legacy animation system – it is merely a simpler animation manager than </a:t>
            </a:r>
            <a:r>
              <a:rPr lang="en-GB" sz="1400" b="1" dirty="0" err="1"/>
              <a:t>Mechanim</a:t>
            </a:r>
            <a:r>
              <a:rPr lang="en-GB" sz="1400" dirty="0"/>
              <a:t>.</a:t>
            </a:r>
          </a:p>
          <a:p>
            <a:pPr marL="0" indent="0">
              <a:buNone/>
            </a:pPr>
            <a:endParaRPr lang="en-GB" sz="1400" dirty="0"/>
          </a:p>
          <a:p>
            <a:pPr marL="0" indent="0">
              <a:buNone/>
            </a:pPr>
            <a:r>
              <a:rPr lang="en-GB" sz="1400" dirty="0"/>
              <a:t>Let’s show a possible transform update animation…</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8" name="Picture 7">
            <a:extLst>
              <a:ext uri="{FF2B5EF4-FFF2-40B4-BE49-F238E27FC236}">
                <a16:creationId xmlns:a16="http://schemas.microsoft.com/office/drawing/2014/main" id="{D40848B1-334F-C4F4-77FD-DF58FD310E33}"/>
              </a:ext>
            </a:extLst>
          </p:cNvPr>
          <p:cNvPicPr>
            <a:picLocks noChangeAspect="1"/>
          </p:cNvPicPr>
          <p:nvPr/>
        </p:nvPicPr>
        <p:blipFill>
          <a:blip r:embed="rId3"/>
          <a:stretch>
            <a:fillRect/>
          </a:stretch>
        </p:blipFill>
        <p:spPr>
          <a:xfrm>
            <a:off x="4270194" y="1111412"/>
            <a:ext cx="4474205" cy="3240088"/>
          </a:xfrm>
          <a:prstGeom prst="rect">
            <a:avLst/>
          </a:prstGeom>
        </p:spPr>
      </p:pic>
      <p:sp>
        <p:nvSpPr>
          <p:cNvPr id="12" name="Content Placeholder 2">
            <a:extLst>
              <a:ext uri="{FF2B5EF4-FFF2-40B4-BE49-F238E27FC236}">
                <a16:creationId xmlns:a16="http://schemas.microsoft.com/office/drawing/2014/main" id="{D073C7E1-F507-12E4-9E1E-3DC4C72B822A}"/>
              </a:ext>
            </a:extLst>
          </p:cNvPr>
          <p:cNvSpPr txBox="1">
            <a:spLocks/>
          </p:cNvSpPr>
          <p:nvPr/>
        </p:nvSpPr>
        <p:spPr>
          <a:xfrm>
            <a:off x="6542539" y="2006604"/>
            <a:ext cx="1429229" cy="12952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5400" dirty="0">
                <a:solidFill>
                  <a:srgbClr val="00B050"/>
                </a:solidFill>
              </a:rPr>
              <a:t>[</a:t>
            </a:r>
          </a:p>
        </p:txBody>
      </p:sp>
      <p:pic>
        <p:nvPicPr>
          <p:cNvPr id="23" name="Picture 22">
            <a:extLst>
              <a:ext uri="{FF2B5EF4-FFF2-40B4-BE49-F238E27FC236}">
                <a16:creationId xmlns:a16="http://schemas.microsoft.com/office/drawing/2014/main" id="{13A64A77-8E3A-CCA5-22D8-3898A1716D4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896099" y="2662238"/>
            <a:ext cx="402431" cy="1173955"/>
          </a:xfrm>
          <a:prstGeom prst="rect">
            <a:avLst/>
          </a:prstGeom>
        </p:spPr>
      </p:pic>
      <p:pic>
        <p:nvPicPr>
          <p:cNvPr id="11268" name="Picture 4" descr="Green check mark and red cross icon symbol template. True and false symbols  accept rejected for evaluation. Vector Simple and modern style. check mark  basic element graphic resources 7657371 Vector Art at">
            <a:extLst>
              <a:ext uri="{FF2B5EF4-FFF2-40B4-BE49-F238E27FC236}">
                <a16:creationId xmlns:a16="http://schemas.microsoft.com/office/drawing/2014/main" id="{32A26D92-B4B5-2A56-29E4-AAC1C436196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49012"/>
          <a:stretch/>
        </p:blipFill>
        <p:spPr bwMode="auto">
          <a:xfrm>
            <a:off x="6704500" y="2146931"/>
            <a:ext cx="325595" cy="638576"/>
          </a:xfrm>
          <a:prstGeom prst="rect">
            <a:avLst/>
          </a:prstGeom>
          <a:noFill/>
          <a:effectLst>
            <a:softEdge rad="6350"/>
          </a:effectLst>
          <a:extLst>
            <a:ext uri="{909E8E84-426E-40DD-AFC4-6F175D3DCCD1}">
              <a14:hiddenFill xmlns:a14="http://schemas.microsoft.com/office/drawing/2010/main">
                <a:solidFill>
                  <a:srgbClr val="FFFFFF"/>
                </a:solidFill>
              </a14:hiddenFill>
            </a:ext>
          </a:extLst>
        </p:spPr>
      </p:pic>
      <p:pic>
        <p:nvPicPr>
          <p:cNvPr id="24" name="Picture 4" descr="Green check mark and red cross icon symbol template. True and false symbols  accept rejected for evaluation. Vector Simple and modern style. check mark  basic element graphic resources 7657371 Vector Art at">
            <a:extLst>
              <a:ext uri="{FF2B5EF4-FFF2-40B4-BE49-F238E27FC236}">
                <a16:creationId xmlns:a16="http://schemas.microsoft.com/office/drawing/2014/main" id="{0554F78C-2EA2-C13D-C845-77F8C1F7F78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9261" r="-4947"/>
          <a:stretch/>
        </p:blipFill>
        <p:spPr bwMode="auto">
          <a:xfrm>
            <a:off x="6694190" y="2895157"/>
            <a:ext cx="355600" cy="638576"/>
          </a:xfrm>
          <a:prstGeom prst="rect">
            <a:avLst/>
          </a:prstGeom>
          <a:noFill/>
          <a:effectLst>
            <a:softEdge rad="635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D5975F1-5C15-4DD4-FB58-AD6ED91254EB}"/>
              </a:ext>
            </a:extLst>
          </p:cNvPr>
          <p:cNvSpPr/>
          <p:nvPr/>
        </p:nvSpPr>
        <p:spPr>
          <a:xfrm>
            <a:off x="7971768" y="1452563"/>
            <a:ext cx="374513" cy="8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8987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4  Animation (Legacy)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12290" name="Picture 2" descr="[video-to-gif output image]">
            <a:extLst>
              <a:ext uri="{FF2B5EF4-FFF2-40B4-BE49-F238E27FC236}">
                <a16:creationId xmlns:a16="http://schemas.microsoft.com/office/drawing/2014/main" id="{7800ECDC-D5CC-CE2C-31C8-7326F0C8F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320" y="1054387"/>
            <a:ext cx="6309360" cy="354901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66BE8058-174D-655D-0492-A5B0FA717ACB}"/>
              </a:ext>
            </a:extLst>
          </p:cNvPr>
          <p:cNvSpPr txBox="1">
            <a:spLocks/>
          </p:cNvSpPr>
          <p:nvPr/>
        </p:nvSpPr>
        <p:spPr>
          <a:xfrm>
            <a:off x="7445827" y="1802099"/>
            <a:ext cx="1429229" cy="12952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5400" dirty="0">
                <a:solidFill>
                  <a:srgbClr val="00B050"/>
                </a:solidFill>
              </a:rPr>
              <a:t>]</a:t>
            </a:r>
          </a:p>
        </p:txBody>
      </p:sp>
    </p:spTree>
    <p:extLst>
      <p:ext uri="{BB962C8B-B14F-4D97-AF65-F5344CB8AC3E}">
        <p14:creationId xmlns:p14="http://schemas.microsoft.com/office/powerpoint/2010/main" val="41290519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Networking and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V</a:t>
            </a:r>
          </a:p>
        </p:txBody>
      </p:sp>
    </p:spTree>
    <p:extLst>
      <p:ext uri="{BB962C8B-B14F-4D97-AF65-F5344CB8AC3E}">
        <p14:creationId xmlns:p14="http://schemas.microsoft.com/office/powerpoint/2010/main" val="20084912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Networking and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V</a:t>
            </a:r>
          </a:p>
        </p:txBody>
      </p:sp>
      <p:sp>
        <p:nvSpPr>
          <p:cNvPr id="3" name="Title 1">
            <a:extLst>
              <a:ext uri="{FF2B5EF4-FFF2-40B4-BE49-F238E27FC236}">
                <a16:creationId xmlns:a16="http://schemas.microsoft.com/office/drawing/2014/main" id="{7EBA8C25-1C8C-21F4-5BD7-704DC66BC793}"/>
              </a:ext>
            </a:extLst>
          </p:cNvPr>
          <p:cNvSpPr txBox="1">
            <a:spLocks/>
          </p:cNvSpPr>
          <p:nvPr/>
        </p:nvSpPr>
        <p:spPr>
          <a:xfrm>
            <a:off x="370800" y="2495550"/>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1100" b="0" dirty="0">
                <a:latin typeface="Rockwell" panose="02060603020205020403" pitchFamily="18" charset="0"/>
              </a:rPr>
              <a:t>(Useful for those of you making multiplayer games)</a:t>
            </a:r>
          </a:p>
        </p:txBody>
      </p:sp>
    </p:spTree>
    <p:extLst>
      <p:ext uri="{BB962C8B-B14F-4D97-AF65-F5344CB8AC3E}">
        <p14:creationId xmlns:p14="http://schemas.microsoft.com/office/powerpoint/2010/main" val="2928012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Networking</a:t>
            </a:r>
            <a:r>
              <a:rPr lang="en-GB" dirty="0"/>
              <a:t> within the Unity Engine.</a:t>
            </a:r>
          </a:p>
          <a:p>
            <a:pPr lvl="1"/>
            <a:r>
              <a:rPr lang="en-GB" dirty="0"/>
              <a:t>Network architectures</a:t>
            </a:r>
          </a:p>
          <a:p>
            <a:pPr lvl="1"/>
            <a:r>
              <a:rPr lang="en-GB" dirty="0"/>
              <a:t>PUN (Photon Unity Networking)</a:t>
            </a:r>
          </a:p>
          <a:p>
            <a:pPr lvl="1"/>
            <a:r>
              <a:rPr lang="en-GB" dirty="0"/>
              <a:t>Serialisation</a:t>
            </a:r>
          </a:p>
          <a:p>
            <a:pPr lvl="1"/>
            <a:r>
              <a:rPr lang="en-GB" dirty="0"/>
              <a:t>RPCs (Remote Procedure Calls)</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530340" y="540097"/>
            <a:ext cx="192786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p>
        </p:txBody>
      </p:sp>
    </p:spTree>
    <p:extLst>
      <p:ext uri="{BB962C8B-B14F-4D97-AF65-F5344CB8AC3E}">
        <p14:creationId xmlns:p14="http://schemas.microsoft.com/office/powerpoint/2010/main" val="2616004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1  Relevant Network Technology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10" name="Content Placeholder 2">
            <a:extLst>
              <a:ext uri="{FF2B5EF4-FFF2-40B4-BE49-F238E27FC236}">
                <a16:creationId xmlns:a16="http://schemas.microsoft.com/office/drawing/2014/main" id="{07A820A5-A325-B741-EEAF-C8DACF099EEB}"/>
              </a:ext>
            </a:extLst>
          </p:cNvPr>
          <p:cNvSpPr>
            <a:spLocks noGrp="1"/>
          </p:cNvSpPr>
          <p:nvPr>
            <p:ph idx="1"/>
          </p:nvPr>
        </p:nvSpPr>
        <p:spPr>
          <a:xfrm>
            <a:off x="520680" y="-337661"/>
            <a:ext cx="8102639" cy="3476824"/>
          </a:xfrm>
        </p:spPr>
        <p:txBody>
          <a:bodyPr>
            <a:normAutofit/>
          </a:bodyPr>
          <a:lstStyle/>
          <a:p>
            <a:pPr marL="0" indent="0" algn="ctr">
              <a:buNone/>
            </a:pPr>
            <a:endParaRPr lang="en-GB" sz="1200" dirty="0">
              <a:latin typeface="Rockwell" panose="02060603020205020403" pitchFamily="18" charset="0"/>
            </a:endParaRPr>
          </a:p>
          <a:p>
            <a:pPr marL="0" indent="0" algn="ctr">
              <a:buNone/>
            </a:pPr>
            <a:endParaRPr lang="en-GB" sz="1200" dirty="0">
              <a:latin typeface="Rockwell" panose="02060603020205020403" pitchFamily="18" charset="0"/>
            </a:endParaRPr>
          </a:p>
          <a:p>
            <a:pPr marL="0" indent="0" algn="ctr">
              <a:buNone/>
            </a:pPr>
            <a:endParaRPr lang="en-GB" sz="1200" dirty="0">
              <a:latin typeface="Rockwell" panose="02060603020205020403" pitchFamily="18" charset="0"/>
            </a:endParaRPr>
          </a:p>
          <a:p>
            <a:pPr marL="0" indent="0" algn="ctr">
              <a:buNone/>
            </a:pPr>
            <a:endParaRPr lang="en-GB" sz="1200" dirty="0">
              <a:latin typeface="Rockwell" panose="02060603020205020403" pitchFamily="18" charset="0"/>
            </a:endParaRPr>
          </a:p>
          <a:p>
            <a:pPr marL="0" indent="0" algn="ctr">
              <a:buNone/>
            </a:pPr>
            <a:endParaRPr lang="en-GB" sz="2400" dirty="0">
              <a:solidFill>
                <a:srgbClr val="FF0000"/>
              </a:solidFill>
              <a:latin typeface="Rockwell" panose="02060603020205020403" pitchFamily="18" charset="0"/>
            </a:endParaRPr>
          </a:p>
          <a:p>
            <a:pPr marL="0" indent="0" algn="ctr">
              <a:buNone/>
            </a:pPr>
            <a:r>
              <a:rPr lang="en-GB" sz="2400" dirty="0">
                <a:solidFill>
                  <a:srgbClr val="FF0000"/>
                </a:solidFill>
                <a:latin typeface="Rockwell" panose="02060603020205020403" pitchFamily="18" charset="0"/>
              </a:rPr>
              <a:t>THERE ARE MANY OPTIONS WHEN IT COMES TO NETWORKS IN UNITY!</a:t>
            </a:r>
          </a:p>
        </p:txBody>
      </p:sp>
      <p:sp>
        <p:nvSpPr>
          <p:cNvPr id="11" name="Content Placeholder 2">
            <a:extLst>
              <a:ext uri="{FF2B5EF4-FFF2-40B4-BE49-F238E27FC236}">
                <a16:creationId xmlns:a16="http://schemas.microsoft.com/office/drawing/2014/main" id="{6E74E196-713D-D11B-134A-F37CA5AF355D}"/>
              </a:ext>
            </a:extLst>
          </p:cNvPr>
          <p:cNvSpPr txBox="1">
            <a:spLocks/>
          </p:cNvSpPr>
          <p:nvPr/>
        </p:nvSpPr>
        <p:spPr>
          <a:xfrm>
            <a:off x="670560" y="1879521"/>
            <a:ext cx="8102639" cy="1054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endParaRPr lang="en-GB" sz="1050" dirty="0">
              <a:latin typeface="Rockwell" panose="02060603020205020403" pitchFamily="18" charset="0"/>
            </a:endParaRPr>
          </a:p>
          <a:p>
            <a:pPr marL="0" indent="0" algn="ctr">
              <a:buFont typeface="Wingdings" panose="05000000000000000000" pitchFamily="2" charset="2"/>
              <a:buNone/>
            </a:pPr>
            <a:endParaRPr lang="en-GB" sz="1050" dirty="0">
              <a:latin typeface="Rockwell" panose="02060603020205020403" pitchFamily="18" charset="0"/>
            </a:endParaRPr>
          </a:p>
          <a:p>
            <a:pPr marL="0" indent="0" algn="ctr">
              <a:buFont typeface="Wingdings" panose="05000000000000000000" pitchFamily="2" charset="2"/>
              <a:buNone/>
            </a:pPr>
            <a:r>
              <a:rPr lang="en-GB" sz="1800" dirty="0">
                <a:solidFill>
                  <a:srgbClr val="FF0000"/>
                </a:solidFill>
                <a:latin typeface="Rockwell" panose="02060603020205020403" pitchFamily="18" charset="0"/>
              </a:rPr>
              <a:t>However, we need to keep your needs and project scope in mind.</a:t>
            </a:r>
          </a:p>
          <a:p>
            <a:pPr marL="0" indent="0" algn="ctr">
              <a:buFont typeface="Wingdings" panose="05000000000000000000" pitchFamily="2" charset="2"/>
              <a:buNone/>
            </a:pPr>
            <a:endParaRPr lang="en-GB" sz="1800" dirty="0">
              <a:solidFill>
                <a:srgbClr val="FF0000"/>
              </a:solidFill>
              <a:latin typeface="Rockwell" panose="02060603020205020403" pitchFamily="18" charset="0"/>
            </a:endParaRPr>
          </a:p>
        </p:txBody>
      </p:sp>
      <p:sp>
        <p:nvSpPr>
          <p:cNvPr id="14" name="Content Placeholder 2">
            <a:extLst>
              <a:ext uri="{FF2B5EF4-FFF2-40B4-BE49-F238E27FC236}">
                <a16:creationId xmlns:a16="http://schemas.microsoft.com/office/drawing/2014/main" id="{94A4E44F-0671-9C6B-A5DB-4C416ECAE20A}"/>
              </a:ext>
            </a:extLst>
          </p:cNvPr>
          <p:cNvSpPr txBox="1">
            <a:spLocks/>
          </p:cNvSpPr>
          <p:nvPr/>
        </p:nvSpPr>
        <p:spPr>
          <a:xfrm>
            <a:off x="670559" y="2499817"/>
            <a:ext cx="8102639" cy="108196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endParaRPr lang="en-GB" sz="1000" dirty="0">
              <a:latin typeface="Rockwell" panose="02060603020205020403" pitchFamily="18" charset="0"/>
            </a:endParaRPr>
          </a:p>
          <a:p>
            <a:pPr marL="0" indent="0" algn="ctr">
              <a:buFont typeface="Wingdings" panose="05000000000000000000" pitchFamily="2" charset="2"/>
              <a:buNone/>
            </a:pPr>
            <a:endParaRPr lang="en-GB" sz="1000" dirty="0">
              <a:latin typeface="Rockwell" panose="02060603020205020403" pitchFamily="18" charset="0"/>
            </a:endParaRPr>
          </a:p>
          <a:p>
            <a:pPr marL="0" indent="0" algn="ctr">
              <a:buFont typeface="Wingdings" panose="05000000000000000000" pitchFamily="2" charset="2"/>
              <a:buNone/>
            </a:pPr>
            <a:r>
              <a:rPr lang="en-GB" sz="1600" dirty="0">
                <a:solidFill>
                  <a:srgbClr val="FF0000"/>
                </a:solidFill>
                <a:latin typeface="Rockwell" panose="02060603020205020403" pitchFamily="18" charset="0"/>
              </a:rPr>
              <a:t>For this end, I have some recommendations.</a:t>
            </a:r>
          </a:p>
          <a:p>
            <a:pPr marL="0" indent="0" algn="ctr">
              <a:buFont typeface="Wingdings" panose="05000000000000000000" pitchFamily="2" charset="2"/>
              <a:buNone/>
            </a:pPr>
            <a:endParaRPr lang="en-GB" sz="1600" dirty="0">
              <a:solidFill>
                <a:srgbClr val="FF0000"/>
              </a:solidFill>
              <a:latin typeface="Rockwell" panose="02060603020205020403" pitchFamily="18" charset="0"/>
            </a:endParaRPr>
          </a:p>
        </p:txBody>
      </p:sp>
      <p:sp>
        <p:nvSpPr>
          <p:cNvPr id="15" name="Content Placeholder 2">
            <a:extLst>
              <a:ext uri="{FF2B5EF4-FFF2-40B4-BE49-F238E27FC236}">
                <a16:creationId xmlns:a16="http://schemas.microsoft.com/office/drawing/2014/main" id="{1871D44A-AD8D-8ED6-0ECF-AD4B092036C1}"/>
              </a:ext>
            </a:extLst>
          </p:cNvPr>
          <p:cNvSpPr txBox="1">
            <a:spLocks/>
          </p:cNvSpPr>
          <p:nvPr/>
        </p:nvSpPr>
        <p:spPr>
          <a:xfrm>
            <a:off x="670558" y="3120113"/>
            <a:ext cx="8102639" cy="25017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endParaRPr lang="en-GB" sz="800" dirty="0">
              <a:latin typeface="Rockwell" panose="02060603020205020403" pitchFamily="18" charset="0"/>
            </a:endParaRPr>
          </a:p>
          <a:p>
            <a:pPr marL="0" indent="0" algn="ctr">
              <a:buFont typeface="Wingdings" panose="05000000000000000000" pitchFamily="2" charset="2"/>
              <a:buNone/>
            </a:pPr>
            <a:endParaRPr lang="en-GB" sz="800" dirty="0">
              <a:latin typeface="Rockwell" panose="02060603020205020403" pitchFamily="18" charset="0"/>
            </a:endParaRPr>
          </a:p>
          <a:p>
            <a:pPr marL="0" indent="0" algn="ctr">
              <a:buFont typeface="Wingdings" panose="05000000000000000000" pitchFamily="2" charset="2"/>
              <a:buNone/>
            </a:pPr>
            <a:r>
              <a:rPr lang="en-GB" sz="1200" dirty="0">
                <a:solidFill>
                  <a:srgbClr val="FF0000"/>
                </a:solidFill>
                <a:latin typeface="Rockwell" panose="02060603020205020403" pitchFamily="18" charset="0"/>
              </a:rPr>
              <a:t>But by all means, if you are already an expert with a particular network framework, you may use it if you deem it appropriate.</a:t>
            </a:r>
          </a:p>
        </p:txBody>
      </p:sp>
    </p:spTree>
    <p:extLst>
      <p:ext uri="{BB962C8B-B14F-4D97-AF65-F5344CB8AC3E}">
        <p14:creationId xmlns:p14="http://schemas.microsoft.com/office/powerpoint/2010/main" val="66514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anim calcmode="lin" valueType="num">
                                      <p:cBhvr>
                                        <p:cTn id="7" dur="500" fill="hold"/>
                                        <p:tgtEl>
                                          <p:spTgt spid="10">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10">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10">
                                            <p:txEl>
                                              <p:pRg st="5" end="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P spid="14" grpId="0"/>
      <p:bldP spid="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1  Relevant Network Technology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2946371" cy="3282791"/>
          </a:xfrm>
        </p:spPr>
        <p:txBody>
          <a:bodyPr>
            <a:normAutofit/>
          </a:bodyPr>
          <a:lstStyle/>
          <a:p>
            <a:pPr marL="0" indent="0">
              <a:buNone/>
            </a:pPr>
            <a:r>
              <a:rPr lang="en-GB" sz="1200" b="1" dirty="0"/>
              <a:t>Photon </a:t>
            </a:r>
            <a:r>
              <a:rPr lang="en-GB" sz="1200" dirty="0"/>
              <a:t>is a company that produces network solutions for Unity Engine projects.</a:t>
            </a:r>
          </a:p>
          <a:p>
            <a:pPr marL="0" indent="0">
              <a:buNone/>
            </a:pPr>
            <a:r>
              <a:rPr lang="en-GB" sz="1200" dirty="0"/>
              <a:t>There are a variety of free and paid products on offer for different types of projects. </a:t>
            </a:r>
          </a:p>
          <a:p>
            <a:pPr marL="0" indent="0">
              <a:buNone/>
            </a:pPr>
            <a:endParaRPr lang="en-GB" sz="1200" dirty="0"/>
          </a:p>
          <a:p>
            <a:pPr marL="0" indent="0">
              <a:buNone/>
            </a:pPr>
            <a:endParaRPr lang="en-GB" sz="1200" dirty="0"/>
          </a:p>
        </p:txBody>
      </p:sp>
      <p:pic>
        <p:nvPicPr>
          <p:cNvPr id="9" name="Picture 8">
            <a:extLst>
              <a:ext uri="{FF2B5EF4-FFF2-40B4-BE49-F238E27FC236}">
                <a16:creationId xmlns:a16="http://schemas.microsoft.com/office/drawing/2014/main" id="{4BFA3E02-A7EC-D4B5-730B-D5683B3ED79C}"/>
              </a:ext>
            </a:extLst>
          </p:cNvPr>
          <p:cNvPicPr>
            <a:picLocks noChangeAspect="1"/>
          </p:cNvPicPr>
          <p:nvPr/>
        </p:nvPicPr>
        <p:blipFill>
          <a:blip r:embed="rId3"/>
          <a:stretch>
            <a:fillRect/>
          </a:stretch>
        </p:blipFill>
        <p:spPr>
          <a:xfrm>
            <a:off x="3317172" y="1203515"/>
            <a:ext cx="2581274" cy="1188276"/>
          </a:xfrm>
          <a:prstGeom prst="rect">
            <a:avLst/>
          </a:prstGeom>
        </p:spPr>
      </p:pic>
      <p:pic>
        <p:nvPicPr>
          <p:cNvPr id="13" name="Picture 12">
            <a:extLst>
              <a:ext uri="{FF2B5EF4-FFF2-40B4-BE49-F238E27FC236}">
                <a16:creationId xmlns:a16="http://schemas.microsoft.com/office/drawing/2014/main" id="{E1EB48EC-2693-94D2-B7C2-BF94967751AC}"/>
              </a:ext>
            </a:extLst>
          </p:cNvPr>
          <p:cNvPicPr>
            <a:picLocks noChangeAspect="1"/>
          </p:cNvPicPr>
          <p:nvPr/>
        </p:nvPicPr>
        <p:blipFill>
          <a:blip r:embed="rId4"/>
          <a:stretch>
            <a:fillRect/>
          </a:stretch>
        </p:blipFill>
        <p:spPr>
          <a:xfrm>
            <a:off x="3317172" y="2496569"/>
            <a:ext cx="2806279" cy="915169"/>
          </a:xfrm>
          <a:prstGeom prst="rect">
            <a:avLst/>
          </a:prstGeom>
        </p:spPr>
      </p:pic>
      <p:pic>
        <p:nvPicPr>
          <p:cNvPr id="17" name="Picture 16">
            <a:extLst>
              <a:ext uri="{FF2B5EF4-FFF2-40B4-BE49-F238E27FC236}">
                <a16:creationId xmlns:a16="http://schemas.microsoft.com/office/drawing/2014/main" id="{B0FB4DC3-AF63-B91A-523B-81444D746166}"/>
              </a:ext>
            </a:extLst>
          </p:cNvPr>
          <p:cNvPicPr>
            <a:picLocks noChangeAspect="1"/>
          </p:cNvPicPr>
          <p:nvPr/>
        </p:nvPicPr>
        <p:blipFill>
          <a:blip r:embed="rId5"/>
          <a:stretch>
            <a:fillRect/>
          </a:stretch>
        </p:blipFill>
        <p:spPr>
          <a:xfrm>
            <a:off x="3317172" y="3596644"/>
            <a:ext cx="2806279" cy="946008"/>
          </a:xfrm>
          <a:prstGeom prst="rect">
            <a:avLst/>
          </a:prstGeom>
        </p:spPr>
      </p:pic>
      <p:pic>
        <p:nvPicPr>
          <p:cNvPr id="19" name="Picture 18">
            <a:extLst>
              <a:ext uri="{FF2B5EF4-FFF2-40B4-BE49-F238E27FC236}">
                <a16:creationId xmlns:a16="http://schemas.microsoft.com/office/drawing/2014/main" id="{96A43158-A7D5-5E89-1C30-FA59025B1391}"/>
              </a:ext>
            </a:extLst>
          </p:cNvPr>
          <p:cNvPicPr>
            <a:picLocks noChangeAspect="1"/>
          </p:cNvPicPr>
          <p:nvPr/>
        </p:nvPicPr>
        <p:blipFill>
          <a:blip r:embed="rId6"/>
          <a:stretch>
            <a:fillRect/>
          </a:stretch>
        </p:blipFill>
        <p:spPr>
          <a:xfrm>
            <a:off x="6263543" y="1263506"/>
            <a:ext cx="2469152" cy="974038"/>
          </a:xfrm>
          <a:prstGeom prst="rect">
            <a:avLst/>
          </a:prstGeom>
        </p:spPr>
      </p:pic>
      <p:pic>
        <p:nvPicPr>
          <p:cNvPr id="21" name="Picture 20">
            <a:extLst>
              <a:ext uri="{FF2B5EF4-FFF2-40B4-BE49-F238E27FC236}">
                <a16:creationId xmlns:a16="http://schemas.microsoft.com/office/drawing/2014/main" id="{E36F1321-F526-86C2-A797-A23FEBCB6C0C}"/>
              </a:ext>
            </a:extLst>
          </p:cNvPr>
          <p:cNvPicPr>
            <a:picLocks noChangeAspect="1"/>
          </p:cNvPicPr>
          <p:nvPr/>
        </p:nvPicPr>
        <p:blipFill>
          <a:blip r:embed="rId7"/>
          <a:stretch>
            <a:fillRect/>
          </a:stretch>
        </p:blipFill>
        <p:spPr>
          <a:xfrm>
            <a:off x="6263543" y="2501731"/>
            <a:ext cx="2469152" cy="910007"/>
          </a:xfrm>
          <a:prstGeom prst="rect">
            <a:avLst/>
          </a:prstGeom>
        </p:spPr>
      </p:pic>
      <p:pic>
        <p:nvPicPr>
          <p:cNvPr id="23" name="Picture 22">
            <a:extLst>
              <a:ext uri="{FF2B5EF4-FFF2-40B4-BE49-F238E27FC236}">
                <a16:creationId xmlns:a16="http://schemas.microsoft.com/office/drawing/2014/main" id="{6B282E69-CBA8-EF92-D6A1-F585F6026E69}"/>
              </a:ext>
            </a:extLst>
          </p:cNvPr>
          <p:cNvPicPr>
            <a:picLocks noChangeAspect="1"/>
          </p:cNvPicPr>
          <p:nvPr/>
        </p:nvPicPr>
        <p:blipFill>
          <a:blip r:embed="rId8"/>
          <a:stretch>
            <a:fillRect/>
          </a:stretch>
        </p:blipFill>
        <p:spPr>
          <a:xfrm>
            <a:off x="6400468" y="3741827"/>
            <a:ext cx="2332227" cy="800825"/>
          </a:xfrm>
          <a:prstGeom prst="rect">
            <a:avLst/>
          </a:prstGeom>
        </p:spPr>
      </p:pic>
    </p:spTree>
    <p:extLst>
      <p:ext uri="{BB962C8B-B14F-4D97-AF65-F5344CB8AC3E}">
        <p14:creationId xmlns:p14="http://schemas.microsoft.com/office/powerpoint/2010/main" val="366207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250"/>
                                        <p:tgtEl>
                                          <p:spTgt spid="2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1  Relevant Network Technology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2946371" cy="3282791"/>
          </a:xfrm>
        </p:spPr>
        <p:txBody>
          <a:bodyPr>
            <a:normAutofit/>
          </a:bodyPr>
          <a:lstStyle/>
          <a:p>
            <a:pPr marL="0" indent="0">
              <a:buNone/>
            </a:pPr>
            <a:r>
              <a:rPr lang="en-GB" sz="1200" b="1" dirty="0"/>
              <a:t>Photon </a:t>
            </a:r>
            <a:r>
              <a:rPr lang="en-GB" sz="1200" dirty="0"/>
              <a:t>is a company that produces network solutions for Unity Engine projects.</a:t>
            </a:r>
          </a:p>
          <a:p>
            <a:pPr marL="0" indent="0">
              <a:buNone/>
            </a:pPr>
            <a:r>
              <a:rPr lang="en-GB" sz="1200" dirty="0"/>
              <a:t>There are a variety of free and paid products on offer for different types of projects. </a:t>
            </a:r>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p:txBody>
      </p:sp>
      <p:pic>
        <p:nvPicPr>
          <p:cNvPr id="9" name="Picture 8">
            <a:extLst>
              <a:ext uri="{FF2B5EF4-FFF2-40B4-BE49-F238E27FC236}">
                <a16:creationId xmlns:a16="http://schemas.microsoft.com/office/drawing/2014/main" id="{4BFA3E02-A7EC-D4B5-730B-D5683B3ED79C}"/>
              </a:ext>
            </a:extLst>
          </p:cNvPr>
          <p:cNvPicPr>
            <a:picLocks noChangeAspect="1"/>
          </p:cNvPicPr>
          <p:nvPr/>
        </p:nvPicPr>
        <p:blipFill>
          <a:blip r:embed="rId3">
            <a:alphaModFix amt="20000"/>
          </a:blip>
          <a:stretch>
            <a:fillRect/>
          </a:stretch>
        </p:blipFill>
        <p:spPr>
          <a:xfrm>
            <a:off x="3317172" y="1203515"/>
            <a:ext cx="2581274" cy="1188276"/>
          </a:xfrm>
          <a:prstGeom prst="rect">
            <a:avLst/>
          </a:prstGeom>
        </p:spPr>
      </p:pic>
      <p:pic>
        <p:nvPicPr>
          <p:cNvPr id="13" name="Picture 12">
            <a:extLst>
              <a:ext uri="{FF2B5EF4-FFF2-40B4-BE49-F238E27FC236}">
                <a16:creationId xmlns:a16="http://schemas.microsoft.com/office/drawing/2014/main" id="{E1EB48EC-2693-94D2-B7C2-BF94967751AC}"/>
              </a:ext>
            </a:extLst>
          </p:cNvPr>
          <p:cNvPicPr>
            <a:picLocks noChangeAspect="1"/>
          </p:cNvPicPr>
          <p:nvPr/>
        </p:nvPicPr>
        <p:blipFill>
          <a:blip r:embed="rId4">
            <a:alphaModFix amt="20000"/>
          </a:blip>
          <a:stretch>
            <a:fillRect/>
          </a:stretch>
        </p:blipFill>
        <p:spPr>
          <a:xfrm>
            <a:off x="3317172" y="2496569"/>
            <a:ext cx="2806279" cy="915169"/>
          </a:xfrm>
          <a:prstGeom prst="rect">
            <a:avLst/>
          </a:prstGeom>
        </p:spPr>
      </p:pic>
      <p:pic>
        <p:nvPicPr>
          <p:cNvPr id="17" name="Picture 16">
            <a:extLst>
              <a:ext uri="{FF2B5EF4-FFF2-40B4-BE49-F238E27FC236}">
                <a16:creationId xmlns:a16="http://schemas.microsoft.com/office/drawing/2014/main" id="{B0FB4DC3-AF63-B91A-523B-81444D746166}"/>
              </a:ext>
            </a:extLst>
          </p:cNvPr>
          <p:cNvPicPr>
            <a:picLocks noChangeAspect="1"/>
          </p:cNvPicPr>
          <p:nvPr/>
        </p:nvPicPr>
        <p:blipFill>
          <a:blip r:embed="rId5">
            <a:alphaModFix amt="20000"/>
          </a:blip>
          <a:stretch>
            <a:fillRect/>
          </a:stretch>
        </p:blipFill>
        <p:spPr>
          <a:xfrm>
            <a:off x="3317172" y="3596644"/>
            <a:ext cx="2806279" cy="946008"/>
          </a:xfrm>
          <a:prstGeom prst="rect">
            <a:avLst/>
          </a:prstGeom>
        </p:spPr>
      </p:pic>
      <p:pic>
        <p:nvPicPr>
          <p:cNvPr id="19" name="Picture 18">
            <a:extLst>
              <a:ext uri="{FF2B5EF4-FFF2-40B4-BE49-F238E27FC236}">
                <a16:creationId xmlns:a16="http://schemas.microsoft.com/office/drawing/2014/main" id="{96A43158-A7D5-5E89-1C30-FA59025B1391}"/>
              </a:ext>
            </a:extLst>
          </p:cNvPr>
          <p:cNvPicPr>
            <a:picLocks noChangeAspect="1"/>
          </p:cNvPicPr>
          <p:nvPr/>
        </p:nvPicPr>
        <p:blipFill>
          <a:blip r:embed="rId6">
            <a:alphaModFix amt="20000"/>
          </a:blip>
          <a:stretch>
            <a:fillRect/>
          </a:stretch>
        </p:blipFill>
        <p:spPr>
          <a:xfrm>
            <a:off x="6263543" y="1263506"/>
            <a:ext cx="2469152" cy="974038"/>
          </a:xfrm>
          <a:prstGeom prst="rect">
            <a:avLst/>
          </a:prstGeom>
        </p:spPr>
      </p:pic>
      <p:pic>
        <p:nvPicPr>
          <p:cNvPr id="21" name="Picture 20">
            <a:extLst>
              <a:ext uri="{FF2B5EF4-FFF2-40B4-BE49-F238E27FC236}">
                <a16:creationId xmlns:a16="http://schemas.microsoft.com/office/drawing/2014/main" id="{E36F1321-F526-86C2-A797-A23FEBCB6C0C}"/>
              </a:ext>
            </a:extLst>
          </p:cNvPr>
          <p:cNvPicPr>
            <a:picLocks noChangeAspect="1"/>
          </p:cNvPicPr>
          <p:nvPr/>
        </p:nvPicPr>
        <p:blipFill>
          <a:blip r:embed="rId7">
            <a:alphaModFix amt="20000"/>
          </a:blip>
          <a:stretch>
            <a:fillRect/>
          </a:stretch>
        </p:blipFill>
        <p:spPr>
          <a:xfrm>
            <a:off x="6263543" y="2501731"/>
            <a:ext cx="2469152" cy="910007"/>
          </a:xfrm>
          <a:prstGeom prst="rect">
            <a:avLst/>
          </a:prstGeom>
        </p:spPr>
      </p:pic>
      <p:pic>
        <p:nvPicPr>
          <p:cNvPr id="23" name="Picture 22">
            <a:extLst>
              <a:ext uri="{FF2B5EF4-FFF2-40B4-BE49-F238E27FC236}">
                <a16:creationId xmlns:a16="http://schemas.microsoft.com/office/drawing/2014/main" id="{6B282E69-CBA8-EF92-D6A1-F585F6026E69}"/>
              </a:ext>
            </a:extLst>
          </p:cNvPr>
          <p:cNvPicPr>
            <a:picLocks noChangeAspect="1"/>
          </p:cNvPicPr>
          <p:nvPr/>
        </p:nvPicPr>
        <p:blipFill>
          <a:blip r:embed="rId8"/>
          <a:stretch>
            <a:fillRect/>
          </a:stretch>
        </p:blipFill>
        <p:spPr>
          <a:xfrm>
            <a:off x="6400468" y="3741827"/>
            <a:ext cx="2332227" cy="800825"/>
          </a:xfrm>
          <a:prstGeom prst="rect">
            <a:avLst/>
          </a:prstGeom>
        </p:spPr>
      </p:pic>
      <p:sp>
        <p:nvSpPr>
          <p:cNvPr id="24" name="Content Placeholder 2">
            <a:extLst>
              <a:ext uri="{FF2B5EF4-FFF2-40B4-BE49-F238E27FC236}">
                <a16:creationId xmlns:a16="http://schemas.microsoft.com/office/drawing/2014/main" id="{76C62163-360C-D2C7-758A-E9249177E2AF}"/>
              </a:ext>
            </a:extLst>
          </p:cNvPr>
          <p:cNvSpPr txBox="1">
            <a:spLocks/>
          </p:cNvSpPr>
          <p:nvPr/>
        </p:nvSpPr>
        <p:spPr>
          <a:xfrm>
            <a:off x="6035731" y="2594184"/>
            <a:ext cx="2962797"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600" b="1" dirty="0">
                <a:solidFill>
                  <a:srgbClr val="FF0000"/>
                </a:solidFill>
                <a:latin typeface="Rockwell" panose="02060603020205020403" pitchFamily="18" charset="0"/>
              </a:rPr>
              <a:t>General Purpose</a:t>
            </a:r>
          </a:p>
          <a:p>
            <a:pPr marL="0" indent="0" algn="ctr">
              <a:buFont typeface="Wingdings" panose="05000000000000000000" pitchFamily="2" charset="2"/>
              <a:buNone/>
            </a:pPr>
            <a:r>
              <a:rPr lang="en-GB" sz="1100" b="1" dirty="0">
                <a:solidFill>
                  <a:srgbClr val="FF0000"/>
                </a:solidFill>
                <a:latin typeface="Rockwell" panose="02060603020205020403" pitchFamily="18" charset="0"/>
              </a:rPr>
              <a:t>Master/Guest Client Framework</a:t>
            </a:r>
          </a:p>
        </p:txBody>
      </p:sp>
      <p:sp>
        <p:nvSpPr>
          <p:cNvPr id="3" name="Content Placeholder 2">
            <a:extLst>
              <a:ext uri="{FF2B5EF4-FFF2-40B4-BE49-F238E27FC236}">
                <a16:creationId xmlns:a16="http://schemas.microsoft.com/office/drawing/2014/main" id="{BF6DFD94-FBAB-21EA-DA69-C960488C0AF8}"/>
              </a:ext>
            </a:extLst>
          </p:cNvPr>
          <p:cNvSpPr txBox="1">
            <a:spLocks/>
          </p:cNvSpPr>
          <p:nvPr/>
        </p:nvSpPr>
        <p:spPr>
          <a:xfrm>
            <a:off x="6035731" y="1446355"/>
            <a:ext cx="2962797"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600" b="1" dirty="0">
                <a:solidFill>
                  <a:srgbClr val="FF0000"/>
                </a:solidFill>
                <a:latin typeface="Rockwell" panose="02060603020205020403" pitchFamily="18" charset="0"/>
              </a:rPr>
              <a:t>FPS/Action</a:t>
            </a:r>
          </a:p>
          <a:p>
            <a:pPr marL="0" indent="0" algn="ctr">
              <a:buFont typeface="Wingdings" panose="05000000000000000000" pitchFamily="2" charset="2"/>
              <a:buNone/>
            </a:pPr>
            <a:r>
              <a:rPr lang="en-GB" sz="1100" b="1" dirty="0">
                <a:solidFill>
                  <a:srgbClr val="FF0000"/>
                </a:solidFill>
                <a:latin typeface="Rockwell" panose="02060603020205020403" pitchFamily="18" charset="0"/>
              </a:rPr>
              <a:t>Authoritative Server</a:t>
            </a:r>
          </a:p>
        </p:txBody>
      </p:sp>
      <p:sp>
        <p:nvSpPr>
          <p:cNvPr id="4" name="Content Placeholder 2">
            <a:extLst>
              <a:ext uri="{FF2B5EF4-FFF2-40B4-BE49-F238E27FC236}">
                <a16:creationId xmlns:a16="http://schemas.microsoft.com/office/drawing/2014/main" id="{D9699201-3AA9-4553-A67C-9A67BC2B9951}"/>
              </a:ext>
            </a:extLst>
          </p:cNvPr>
          <p:cNvSpPr txBox="1">
            <a:spLocks/>
          </p:cNvSpPr>
          <p:nvPr/>
        </p:nvSpPr>
        <p:spPr>
          <a:xfrm>
            <a:off x="3238913" y="3725098"/>
            <a:ext cx="2962797"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600" b="1" dirty="0">
                <a:solidFill>
                  <a:srgbClr val="FF0000"/>
                </a:solidFill>
                <a:latin typeface="Rockwell" panose="02060603020205020403" pitchFamily="18" charset="0"/>
              </a:rPr>
              <a:t>Synchronous and Asynchronous Games</a:t>
            </a:r>
          </a:p>
          <a:p>
            <a:pPr marL="0" indent="0" algn="ctr">
              <a:buFont typeface="Wingdings" panose="05000000000000000000" pitchFamily="2" charset="2"/>
              <a:buNone/>
            </a:pPr>
            <a:r>
              <a:rPr lang="en-GB" sz="1100" b="1" dirty="0">
                <a:solidFill>
                  <a:srgbClr val="FF0000"/>
                </a:solidFill>
                <a:latin typeface="Rockwell" panose="02060603020205020403" pitchFamily="18" charset="0"/>
              </a:rPr>
              <a:t>Dedicated Servers</a:t>
            </a:r>
          </a:p>
        </p:txBody>
      </p:sp>
      <p:sp>
        <p:nvSpPr>
          <p:cNvPr id="5" name="Content Placeholder 2">
            <a:extLst>
              <a:ext uri="{FF2B5EF4-FFF2-40B4-BE49-F238E27FC236}">
                <a16:creationId xmlns:a16="http://schemas.microsoft.com/office/drawing/2014/main" id="{205EB344-1E79-CF42-D164-84C5A306BB17}"/>
              </a:ext>
            </a:extLst>
          </p:cNvPr>
          <p:cNvSpPr txBox="1">
            <a:spLocks/>
          </p:cNvSpPr>
          <p:nvPr/>
        </p:nvSpPr>
        <p:spPr>
          <a:xfrm>
            <a:off x="3238913" y="2534944"/>
            <a:ext cx="2962797"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600" b="1" dirty="0">
                <a:solidFill>
                  <a:srgbClr val="FF0000"/>
                </a:solidFill>
                <a:latin typeface="Rockwell" panose="02060603020205020403" pitchFamily="18" charset="0"/>
              </a:rPr>
              <a:t>MMOs. High Object Count. Eventual Consistency.</a:t>
            </a:r>
          </a:p>
          <a:p>
            <a:pPr marL="0" indent="0" algn="ctr">
              <a:buNone/>
            </a:pPr>
            <a:r>
              <a:rPr lang="en-GB" sz="1100" b="1" dirty="0">
                <a:solidFill>
                  <a:srgbClr val="FF0000"/>
                </a:solidFill>
                <a:latin typeface="Rockwell" panose="02060603020205020403" pitchFamily="18" charset="0"/>
              </a:rPr>
              <a:t>Flexible Topology</a:t>
            </a:r>
          </a:p>
        </p:txBody>
      </p:sp>
      <p:sp>
        <p:nvSpPr>
          <p:cNvPr id="8" name="Content Placeholder 2">
            <a:extLst>
              <a:ext uri="{FF2B5EF4-FFF2-40B4-BE49-F238E27FC236}">
                <a16:creationId xmlns:a16="http://schemas.microsoft.com/office/drawing/2014/main" id="{2A8374F8-7F79-90B3-2266-AA832D70683E}"/>
              </a:ext>
            </a:extLst>
          </p:cNvPr>
          <p:cNvSpPr txBox="1">
            <a:spLocks/>
          </p:cNvSpPr>
          <p:nvPr/>
        </p:nvSpPr>
        <p:spPr>
          <a:xfrm>
            <a:off x="3162041" y="1397116"/>
            <a:ext cx="2962797"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600" b="1" dirty="0">
                <a:solidFill>
                  <a:srgbClr val="FF0000"/>
                </a:solidFill>
                <a:latin typeface="Rockwell" panose="02060603020205020403" pitchFamily="18" charset="0"/>
              </a:rPr>
              <a:t>RTS, MOBA, Turn Based</a:t>
            </a:r>
          </a:p>
          <a:p>
            <a:pPr marL="0" indent="0" algn="ctr">
              <a:buNone/>
            </a:pPr>
            <a:r>
              <a:rPr lang="en-GB" sz="1100" b="1" dirty="0">
                <a:solidFill>
                  <a:srgbClr val="FF0000"/>
                </a:solidFill>
                <a:latin typeface="Rockwell" panose="02060603020205020403" pitchFamily="18" charset="0"/>
              </a:rPr>
              <a:t>Deterministic Lockstep</a:t>
            </a:r>
          </a:p>
        </p:txBody>
      </p:sp>
    </p:spTree>
    <p:extLst>
      <p:ext uri="{BB962C8B-B14F-4D97-AF65-F5344CB8AC3E}">
        <p14:creationId xmlns:p14="http://schemas.microsoft.com/office/powerpoint/2010/main" val="3831227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p:bldP spid="4" grpId="0"/>
      <p:bldP spid="5" grpId="0"/>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1  Relevant Network Technology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8102639" cy="3282791"/>
          </a:xfrm>
        </p:spPr>
        <p:txBody>
          <a:bodyPr>
            <a:normAutofit/>
          </a:bodyPr>
          <a:lstStyle/>
          <a:p>
            <a:pPr marL="0" indent="0" algn="ctr">
              <a:buNone/>
            </a:pPr>
            <a:r>
              <a:rPr lang="en-GB" sz="1600" dirty="0">
                <a:latin typeface="Rockwell" panose="02060603020205020403" pitchFamily="18" charset="0"/>
              </a:rPr>
              <a:t>For all the projects I’ve seen, I would recommend using PUN 2</a:t>
            </a:r>
          </a:p>
        </p:txBody>
      </p:sp>
      <p:pic>
        <p:nvPicPr>
          <p:cNvPr id="21" name="Picture 20">
            <a:extLst>
              <a:ext uri="{FF2B5EF4-FFF2-40B4-BE49-F238E27FC236}">
                <a16:creationId xmlns:a16="http://schemas.microsoft.com/office/drawing/2014/main" id="{E36F1321-F526-86C2-A797-A23FEBCB6C0C}"/>
              </a:ext>
            </a:extLst>
          </p:cNvPr>
          <p:cNvPicPr>
            <a:picLocks noChangeAspect="1"/>
          </p:cNvPicPr>
          <p:nvPr/>
        </p:nvPicPr>
        <p:blipFill>
          <a:blip r:embed="rId3">
            <a:alphaModFix amt="20000"/>
          </a:blip>
          <a:stretch>
            <a:fillRect/>
          </a:stretch>
        </p:blipFill>
        <p:spPr>
          <a:xfrm>
            <a:off x="2459358" y="2188131"/>
            <a:ext cx="4225284" cy="1557230"/>
          </a:xfrm>
          <a:prstGeom prst="rect">
            <a:avLst/>
          </a:prstGeom>
        </p:spPr>
      </p:pic>
      <p:sp>
        <p:nvSpPr>
          <p:cNvPr id="24" name="Content Placeholder 2">
            <a:extLst>
              <a:ext uri="{FF2B5EF4-FFF2-40B4-BE49-F238E27FC236}">
                <a16:creationId xmlns:a16="http://schemas.microsoft.com/office/drawing/2014/main" id="{76C62163-360C-D2C7-758A-E9249177E2AF}"/>
              </a:ext>
            </a:extLst>
          </p:cNvPr>
          <p:cNvSpPr txBox="1">
            <a:spLocks/>
          </p:cNvSpPr>
          <p:nvPr/>
        </p:nvSpPr>
        <p:spPr>
          <a:xfrm>
            <a:off x="2952001" y="2658984"/>
            <a:ext cx="3283200"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2000" b="1" dirty="0">
                <a:solidFill>
                  <a:srgbClr val="FF0000"/>
                </a:solidFill>
                <a:latin typeface="Rockwell" panose="02060603020205020403" pitchFamily="18" charset="0"/>
              </a:rPr>
              <a:t>General Purpose</a:t>
            </a:r>
          </a:p>
          <a:p>
            <a:pPr marL="0" indent="0" algn="ctr">
              <a:buFont typeface="Wingdings" panose="05000000000000000000" pitchFamily="2" charset="2"/>
              <a:buNone/>
            </a:pPr>
            <a:r>
              <a:rPr lang="en-GB" sz="1400" b="1" dirty="0">
                <a:solidFill>
                  <a:srgbClr val="FF0000"/>
                </a:solidFill>
                <a:latin typeface="Rockwell" panose="02060603020205020403" pitchFamily="18" charset="0"/>
              </a:rPr>
              <a:t>Master/Guest Client Framework</a:t>
            </a:r>
          </a:p>
        </p:txBody>
      </p:sp>
    </p:spTree>
    <p:extLst>
      <p:ext uri="{BB962C8B-B14F-4D97-AF65-F5344CB8AC3E}">
        <p14:creationId xmlns:p14="http://schemas.microsoft.com/office/powerpoint/2010/main" val="5753275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1  Relevant Network Technology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8102639" cy="3282791"/>
          </a:xfrm>
        </p:spPr>
        <p:txBody>
          <a:bodyPr>
            <a:normAutofit/>
          </a:bodyPr>
          <a:lstStyle/>
          <a:p>
            <a:pPr marL="0" indent="0" algn="ctr">
              <a:buNone/>
            </a:pPr>
            <a:r>
              <a:rPr lang="en-GB" sz="1600" dirty="0">
                <a:latin typeface="Rockwell" panose="02060603020205020403" pitchFamily="18" charset="0"/>
              </a:rPr>
              <a:t>For all the projects I’ve seen, I would recommend using PUN 2</a:t>
            </a: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r>
              <a:rPr lang="en-GB" sz="1600" dirty="0">
                <a:latin typeface="Rockwell" panose="02060603020205020403" pitchFamily="18" charset="0"/>
              </a:rPr>
              <a:t>Tight Unity Integration, Cross Platform, General Network Solution.</a:t>
            </a:r>
          </a:p>
          <a:p>
            <a:pPr marL="0" indent="0" algn="ctr">
              <a:buNone/>
            </a:pPr>
            <a:r>
              <a:rPr lang="en-GB" sz="1600" dirty="0">
                <a:latin typeface="Rockwell" panose="02060603020205020403" pitchFamily="18" charset="0"/>
              </a:rPr>
              <a:t>Battle Tested since 2011.</a:t>
            </a:r>
          </a:p>
        </p:txBody>
      </p:sp>
      <p:pic>
        <p:nvPicPr>
          <p:cNvPr id="21" name="Picture 20">
            <a:extLst>
              <a:ext uri="{FF2B5EF4-FFF2-40B4-BE49-F238E27FC236}">
                <a16:creationId xmlns:a16="http://schemas.microsoft.com/office/drawing/2014/main" id="{E36F1321-F526-86C2-A797-A23FEBCB6C0C}"/>
              </a:ext>
            </a:extLst>
          </p:cNvPr>
          <p:cNvPicPr>
            <a:picLocks noChangeAspect="1"/>
          </p:cNvPicPr>
          <p:nvPr/>
        </p:nvPicPr>
        <p:blipFill>
          <a:blip r:embed="rId3">
            <a:alphaModFix/>
          </a:blip>
          <a:stretch>
            <a:fillRect/>
          </a:stretch>
        </p:blipFill>
        <p:spPr>
          <a:xfrm>
            <a:off x="2459358" y="2188131"/>
            <a:ext cx="4225284" cy="1557230"/>
          </a:xfrm>
          <a:prstGeom prst="rect">
            <a:avLst/>
          </a:prstGeom>
        </p:spPr>
      </p:pic>
    </p:spTree>
    <p:extLst>
      <p:ext uri="{BB962C8B-B14F-4D97-AF65-F5344CB8AC3E}">
        <p14:creationId xmlns:p14="http://schemas.microsoft.com/office/powerpoint/2010/main" val="1526794125"/>
      </p:ext>
    </p:extLst>
  </p:cSld>
  <p:clrMapOvr>
    <a:masterClrMapping/>
  </p:clrMapOvr>
  <p:transition spd="slow">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2  PUN Topology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2946371" cy="3282791"/>
          </a:xfrm>
        </p:spPr>
        <p:txBody>
          <a:bodyPr>
            <a:normAutofit/>
          </a:bodyPr>
          <a:lstStyle/>
          <a:p>
            <a:pPr marL="0" indent="0">
              <a:buNone/>
            </a:pPr>
            <a:r>
              <a:rPr lang="en-GB" sz="1200" dirty="0"/>
              <a:t>PUN employs a standard client-server architecture.</a:t>
            </a:r>
          </a:p>
          <a:p>
            <a:pPr marL="0" indent="0">
              <a:buNone/>
            </a:pPr>
            <a:r>
              <a:rPr lang="en-GB" sz="1200" dirty="0"/>
              <a:t>For small number of concurrent users, Photon will host your server for free (20CCUs) – abstracting server logic.</a:t>
            </a:r>
          </a:p>
          <a:p>
            <a:pPr marL="0" indent="0">
              <a:buNone/>
            </a:pPr>
            <a:r>
              <a:rPr lang="en-GB" sz="1200" dirty="0"/>
              <a:t>Developing with PUN will encourage you to develop an ‘Authoritative Master’ framework.</a:t>
            </a:r>
          </a:p>
          <a:p>
            <a:pPr marL="0" indent="0">
              <a:buNone/>
            </a:pPr>
            <a:r>
              <a:rPr lang="en-GB" sz="1200" dirty="0"/>
              <a:t>Games are hosted within </a:t>
            </a:r>
            <a:r>
              <a:rPr lang="en-GB" sz="1200" b="1" dirty="0"/>
              <a:t>rooms</a:t>
            </a:r>
            <a:r>
              <a:rPr lang="en-GB" sz="1200" i="1" dirty="0"/>
              <a:t>. </a:t>
            </a:r>
            <a:r>
              <a:rPr lang="en-GB" sz="1200" dirty="0"/>
              <a:t>Your game may have multiple </a:t>
            </a:r>
            <a:r>
              <a:rPr lang="en-GB" sz="1200" b="1" dirty="0"/>
              <a:t>rooms </a:t>
            </a:r>
            <a:r>
              <a:rPr lang="en-GB" sz="1200" dirty="0"/>
              <a:t>running at any one time.</a:t>
            </a:r>
          </a:p>
          <a:p>
            <a:pPr marL="0" indent="0">
              <a:buNone/>
            </a:pPr>
            <a:r>
              <a:rPr lang="en-GB" sz="1200" dirty="0"/>
              <a:t>Unlike other frameworks, game logic tasks typically given to dedicated server software are delegated to a </a:t>
            </a:r>
            <a:r>
              <a:rPr lang="en-GB" sz="1200" b="1" dirty="0"/>
              <a:t>Master Client</a:t>
            </a:r>
            <a:r>
              <a:rPr lang="en-GB" sz="1200" dirty="0"/>
              <a:t>.</a:t>
            </a:r>
          </a:p>
          <a:p>
            <a:pPr marL="0" indent="0">
              <a:buNone/>
            </a:pPr>
            <a:endParaRPr lang="en-GB" sz="1200" dirty="0"/>
          </a:p>
          <a:p>
            <a:pPr marL="0" indent="0">
              <a:buNone/>
            </a:pPr>
            <a:endParaRPr lang="en-GB" sz="1200" dirty="0"/>
          </a:p>
        </p:txBody>
      </p:sp>
      <p:pic>
        <p:nvPicPr>
          <p:cNvPr id="4" name="Picture 3">
            <a:extLst>
              <a:ext uri="{FF2B5EF4-FFF2-40B4-BE49-F238E27FC236}">
                <a16:creationId xmlns:a16="http://schemas.microsoft.com/office/drawing/2014/main" id="{8CB81814-AD7E-8A1A-4600-A5DB994C1528}"/>
              </a:ext>
            </a:extLst>
          </p:cNvPr>
          <p:cNvPicPr>
            <a:picLocks noChangeAspect="1"/>
          </p:cNvPicPr>
          <p:nvPr/>
        </p:nvPicPr>
        <p:blipFill>
          <a:blip r:embed="rId3"/>
          <a:stretch>
            <a:fillRect/>
          </a:stretch>
        </p:blipFill>
        <p:spPr>
          <a:xfrm>
            <a:off x="4572000" y="1268015"/>
            <a:ext cx="3248314" cy="2562384"/>
          </a:xfrm>
          <a:prstGeom prst="rect">
            <a:avLst/>
          </a:prstGeom>
        </p:spPr>
      </p:pic>
      <p:sp>
        <p:nvSpPr>
          <p:cNvPr id="5" name="Content Placeholder 2">
            <a:extLst>
              <a:ext uri="{FF2B5EF4-FFF2-40B4-BE49-F238E27FC236}">
                <a16:creationId xmlns:a16="http://schemas.microsoft.com/office/drawing/2014/main" id="{7C782A24-DF24-3FCC-7EC3-147030A2EAA0}"/>
              </a:ext>
            </a:extLst>
          </p:cNvPr>
          <p:cNvSpPr txBox="1">
            <a:spLocks/>
          </p:cNvSpPr>
          <p:nvPr/>
        </p:nvSpPr>
        <p:spPr>
          <a:xfrm>
            <a:off x="4411980" y="3875485"/>
            <a:ext cx="3948449" cy="3848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r>
              <a:rPr lang="en-GB" sz="1200" dirty="0">
                <a:solidFill>
                  <a:srgbClr val="FF0000"/>
                </a:solidFill>
                <a:latin typeface="Rockwell" panose="02060603020205020403" pitchFamily="18" charset="0"/>
              </a:rPr>
              <a:t>Simplified Diagram of an Authoritative Master Game</a:t>
            </a:r>
          </a:p>
        </p:txBody>
      </p:sp>
    </p:spTree>
    <p:extLst>
      <p:ext uri="{BB962C8B-B14F-4D97-AF65-F5344CB8AC3E}">
        <p14:creationId xmlns:p14="http://schemas.microsoft.com/office/powerpoint/2010/main" val="26673127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2  PUN Topology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1048981" y="1171099"/>
            <a:ext cx="7424459" cy="3282791"/>
          </a:xfrm>
        </p:spPr>
        <p:txBody>
          <a:bodyPr>
            <a:normAutofit/>
          </a:bodyPr>
          <a:lstStyle/>
          <a:p>
            <a:pPr marL="0" indent="0" algn="ctr">
              <a:buNone/>
            </a:pPr>
            <a:r>
              <a:rPr lang="en-GB" sz="1800" dirty="0">
                <a:latin typeface="Rockwell" panose="02060603020205020403" pitchFamily="18" charset="0"/>
              </a:rPr>
              <a:t>A key component to be aware of is the </a:t>
            </a:r>
            <a:r>
              <a:rPr lang="en-GB" sz="1800" b="1" dirty="0">
                <a:latin typeface="Rockwell" panose="02060603020205020403" pitchFamily="18" charset="0"/>
              </a:rPr>
              <a:t>Photon View.</a:t>
            </a:r>
            <a:endParaRPr lang="en-GB" sz="1800" dirty="0">
              <a:latin typeface="Rockwell" panose="02060603020205020403" pitchFamily="18" charset="0"/>
            </a:endParaRPr>
          </a:p>
          <a:p>
            <a:pPr marL="0" indent="0" algn="ctr">
              <a:buNone/>
            </a:pPr>
            <a:endParaRPr lang="en-GB" sz="1800" dirty="0">
              <a:latin typeface="Rockwell" panose="02060603020205020403" pitchFamily="18" charset="0"/>
            </a:endParaRPr>
          </a:p>
          <a:p>
            <a:pPr marL="0" indent="0" algn="ctr">
              <a:buNone/>
            </a:pPr>
            <a:endParaRPr lang="en-GB" sz="1800" dirty="0">
              <a:latin typeface="Rockwell" panose="02060603020205020403" pitchFamily="18" charset="0"/>
            </a:endParaRPr>
          </a:p>
        </p:txBody>
      </p:sp>
      <p:pic>
        <p:nvPicPr>
          <p:cNvPr id="8" name="Picture 7">
            <a:extLst>
              <a:ext uri="{FF2B5EF4-FFF2-40B4-BE49-F238E27FC236}">
                <a16:creationId xmlns:a16="http://schemas.microsoft.com/office/drawing/2014/main" id="{86DF957E-C3DF-9B15-50D7-773636C59E54}"/>
              </a:ext>
            </a:extLst>
          </p:cNvPr>
          <p:cNvPicPr>
            <a:picLocks noChangeAspect="1"/>
          </p:cNvPicPr>
          <p:nvPr/>
        </p:nvPicPr>
        <p:blipFill>
          <a:blip r:embed="rId3"/>
          <a:stretch>
            <a:fillRect/>
          </a:stretch>
        </p:blipFill>
        <p:spPr>
          <a:xfrm>
            <a:off x="1675169" y="1899017"/>
            <a:ext cx="6419850" cy="2162175"/>
          </a:xfrm>
          <a:prstGeom prst="rect">
            <a:avLst/>
          </a:prstGeom>
        </p:spPr>
      </p:pic>
    </p:spTree>
    <p:extLst>
      <p:ext uri="{BB962C8B-B14F-4D97-AF65-F5344CB8AC3E}">
        <p14:creationId xmlns:p14="http://schemas.microsoft.com/office/powerpoint/2010/main" val="28433984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3  PUN RPC</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2946371" cy="3282791"/>
          </a:xfrm>
        </p:spPr>
        <p:txBody>
          <a:bodyPr>
            <a:normAutofit/>
          </a:bodyPr>
          <a:lstStyle/>
          <a:p>
            <a:pPr marL="0" indent="0">
              <a:buNone/>
            </a:pPr>
            <a:r>
              <a:rPr lang="en-GB" sz="1200" dirty="0"/>
              <a:t>The first method of network communication supported by PUN is the use of RPCs.</a:t>
            </a:r>
          </a:p>
          <a:p>
            <a:pPr marL="0" indent="0">
              <a:buNone/>
            </a:pPr>
            <a:r>
              <a:rPr lang="en-GB" sz="1200" dirty="0"/>
              <a:t>Any object with an attached </a:t>
            </a:r>
            <a:r>
              <a:rPr lang="en-GB" sz="1200" b="1" dirty="0"/>
              <a:t>Photon View</a:t>
            </a:r>
            <a:r>
              <a:rPr lang="en-GB" sz="1200" dirty="0"/>
              <a:t> component is able to make Remote Procedure Calls.</a:t>
            </a:r>
          </a:p>
          <a:p>
            <a:pPr marL="0" indent="0">
              <a:buNone/>
            </a:pPr>
            <a:r>
              <a:rPr lang="en-GB" sz="1200" dirty="0"/>
              <a:t>RPCs may be buffered for future players – either via the server or the sender’s local instance.</a:t>
            </a:r>
          </a:p>
          <a:p>
            <a:pPr marL="0" indent="0">
              <a:buNone/>
            </a:pPr>
            <a:r>
              <a:rPr lang="en-GB" sz="1200" dirty="0"/>
              <a:t>In this example we want to shoot a different version of a blaster projectile to other clients in our </a:t>
            </a:r>
            <a:r>
              <a:rPr lang="en-GB" sz="1200" b="1" dirty="0"/>
              <a:t>room.</a:t>
            </a:r>
          </a:p>
          <a:p>
            <a:pPr marL="0" indent="0">
              <a:buNone/>
            </a:pPr>
            <a:r>
              <a:rPr lang="en-GB" sz="1200" dirty="0"/>
              <a:t>We are able to call the </a:t>
            </a:r>
            <a:r>
              <a:rPr lang="en-GB" sz="1200" b="1" dirty="0"/>
              <a:t>[</a:t>
            </a:r>
            <a:r>
              <a:rPr lang="en-GB" sz="1200" b="1" dirty="0" err="1"/>
              <a:t>PunRPC</a:t>
            </a:r>
            <a:r>
              <a:rPr lang="en-GB" sz="1200" b="1" dirty="0"/>
              <a:t>]</a:t>
            </a:r>
            <a:r>
              <a:rPr lang="en-GB" sz="1200" dirty="0"/>
              <a:t> tagged method to call the RPC on all other client instances.</a:t>
            </a:r>
            <a:endParaRPr lang="en-GB" sz="1200" b="1" dirty="0"/>
          </a:p>
          <a:p>
            <a:pPr marL="0" indent="0">
              <a:buNone/>
            </a:pPr>
            <a:endParaRPr lang="en-GB" sz="1200" dirty="0"/>
          </a:p>
          <a:p>
            <a:pPr marL="0" indent="0">
              <a:buNone/>
            </a:pPr>
            <a:endParaRPr lang="en-GB" sz="1200" dirty="0"/>
          </a:p>
        </p:txBody>
      </p:sp>
      <p:pic>
        <p:nvPicPr>
          <p:cNvPr id="8" name="Picture 7">
            <a:extLst>
              <a:ext uri="{FF2B5EF4-FFF2-40B4-BE49-F238E27FC236}">
                <a16:creationId xmlns:a16="http://schemas.microsoft.com/office/drawing/2014/main" id="{1A698DB4-D0B1-F7FE-47C8-713821781BB1}"/>
              </a:ext>
            </a:extLst>
          </p:cNvPr>
          <p:cNvPicPr>
            <a:picLocks noChangeAspect="1"/>
          </p:cNvPicPr>
          <p:nvPr/>
        </p:nvPicPr>
        <p:blipFill>
          <a:blip r:embed="rId3"/>
          <a:stretch>
            <a:fillRect/>
          </a:stretch>
        </p:blipFill>
        <p:spPr>
          <a:xfrm>
            <a:off x="3848598" y="1141365"/>
            <a:ext cx="4841059" cy="3420784"/>
          </a:xfrm>
          <a:prstGeom prst="rect">
            <a:avLst/>
          </a:prstGeom>
        </p:spPr>
      </p:pic>
      <p:cxnSp>
        <p:nvCxnSpPr>
          <p:cNvPr id="12" name="Straight Arrow Connector 11">
            <a:extLst>
              <a:ext uri="{FF2B5EF4-FFF2-40B4-BE49-F238E27FC236}">
                <a16:creationId xmlns:a16="http://schemas.microsoft.com/office/drawing/2014/main" id="{32708CE5-33BF-E828-8A65-D4A3D326E2A5}"/>
              </a:ext>
            </a:extLst>
          </p:cNvPr>
          <p:cNvCxnSpPr>
            <a:cxnSpLocks/>
          </p:cNvCxnSpPr>
          <p:nvPr/>
        </p:nvCxnSpPr>
        <p:spPr>
          <a:xfrm>
            <a:off x="3434080" y="2461260"/>
            <a:ext cx="57150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3554A5E-4699-BF11-8038-23167B5DC76A}"/>
              </a:ext>
            </a:extLst>
          </p:cNvPr>
          <p:cNvCxnSpPr>
            <a:cxnSpLocks/>
          </p:cNvCxnSpPr>
          <p:nvPr/>
        </p:nvCxnSpPr>
        <p:spPr>
          <a:xfrm>
            <a:off x="3263900" y="3143250"/>
            <a:ext cx="57150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886606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4  PUN Serialisation</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2946371" cy="3282791"/>
          </a:xfrm>
        </p:spPr>
        <p:txBody>
          <a:bodyPr>
            <a:normAutofit fontScale="92500"/>
          </a:bodyPr>
          <a:lstStyle/>
          <a:p>
            <a:pPr marL="0" indent="0">
              <a:buNone/>
            </a:pPr>
            <a:r>
              <a:rPr lang="en-GB" sz="1200" dirty="0"/>
              <a:t>Serializable data may also be synchronised automatically between clients.</a:t>
            </a:r>
          </a:p>
          <a:p>
            <a:pPr marL="0" indent="0">
              <a:buNone/>
            </a:pPr>
            <a:r>
              <a:rPr lang="en-GB" sz="1200" dirty="0"/>
              <a:t>Each </a:t>
            </a:r>
            <a:r>
              <a:rPr lang="en-GB" sz="1200" b="1" dirty="0"/>
              <a:t>Photon View</a:t>
            </a:r>
            <a:r>
              <a:rPr lang="en-GB" sz="1200" dirty="0"/>
              <a:t> component has an assigned owner.</a:t>
            </a:r>
          </a:p>
          <a:p>
            <a:pPr marL="0" indent="0">
              <a:buNone/>
            </a:pPr>
            <a:r>
              <a:rPr lang="en-GB" sz="1200" b="1" dirty="0"/>
              <a:t>Observed</a:t>
            </a:r>
            <a:r>
              <a:rPr lang="en-GB" sz="1200" dirty="0"/>
              <a:t> attributes may be synchronised upon each cycle of the Photon Update Loop (approximately 10Hz).</a:t>
            </a:r>
          </a:p>
          <a:p>
            <a:pPr marL="0" indent="0">
              <a:buNone/>
            </a:pPr>
            <a:r>
              <a:rPr lang="en-GB" sz="1200" dirty="0"/>
              <a:t>Serialization requires less computational and network overhead than RPCs.</a:t>
            </a:r>
          </a:p>
          <a:p>
            <a:pPr marL="0" indent="0">
              <a:buNone/>
            </a:pPr>
            <a:r>
              <a:rPr lang="en-GB" sz="1200" dirty="0"/>
              <a:t>A naïve position synchronisation would observe the </a:t>
            </a:r>
            <a:r>
              <a:rPr lang="en-GB" sz="1200" b="1" dirty="0"/>
              <a:t>Transform </a:t>
            </a:r>
            <a:r>
              <a:rPr lang="en-GB" sz="1200" dirty="0"/>
              <a:t>component of a </a:t>
            </a:r>
            <a:r>
              <a:rPr lang="en-GB" sz="1200" b="1" dirty="0" err="1"/>
              <a:t>GameObject</a:t>
            </a:r>
            <a:r>
              <a:rPr lang="en-GB" sz="1200" b="1" dirty="0"/>
              <a:t>.</a:t>
            </a:r>
            <a:endParaRPr lang="en-GB" sz="1200" dirty="0"/>
          </a:p>
          <a:p>
            <a:pPr marL="0" indent="0">
              <a:buNone/>
            </a:pPr>
            <a:endParaRPr lang="en-GB" sz="1200" dirty="0"/>
          </a:p>
          <a:p>
            <a:pPr marL="0" indent="0">
              <a:buNone/>
            </a:pPr>
            <a:r>
              <a:rPr lang="en-GB" sz="1200" dirty="0"/>
              <a:t>You may need to write your own serialization method to synchronise more data types!</a:t>
            </a:r>
          </a:p>
          <a:p>
            <a:pPr marL="0" indent="0">
              <a:buNone/>
            </a:pPr>
            <a:endParaRPr lang="en-GB" sz="1200" dirty="0"/>
          </a:p>
        </p:txBody>
      </p:sp>
      <p:pic>
        <p:nvPicPr>
          <p:cNvPr id="4" name="Picture 3">
            <a:extLst>
              <a:ext uri="{FF2B5EF4-FFF2-40B4-BE49-F238E27FC236}">
                <a16:creationId xmlns:a16="http://schemas.microsoft.com/office/drawing/2014/main" id="{7B1D025C-770D-8782-2ED5-D41833A13442}"/>
              </a:ext>
            </a:extLst>
          </p:cNvPr>
          <p:cNvPicPr>
            <a:picLocks noChangeAspect="1"/>
          </p:cNvPicPr>
          <p:nvPr/>
        </p:nvPicPr>
        <p:blipFill>
          <a:blip r:embed="rId3"/>
          <a:stretch>
            <a:fillRect/>
          </a:stretch>
        </p:blipFill>
        <p:spPr>
          <a:xfrm>
            <a:off x="4370070" y="1438275"/>
            <a:ext cx="4381500" cy="2266950"/>
          </a:xfrm>
          <a:prstGeom prst="rect">
            <a:avLst/>
          </a:prstGeom>
        </p:spPr>
      </p:pic>
    </p:spTree>
    <p:extLst>
      <p:ext uri="{BB962C8B-B14F-4D97-AF65-F5344CB8AC3E}">
        <p14:creationId xmlns:p14="http://schemas.microsoft.com/office/powerpoint/2010/main" val="14781240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Advanced Inbuilt Features in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VI</a:t>
            </a:r>
          </a:p>
        </p:txBody>
      </p:sp>
      <p:sp>
        <p:nvSpPr>
          <p:cNvPr id="5" name="Title 1">
            <a:extLst>
              <a:ext uri="{FF2B5EF4-FFF2-40B4-BE49-F238E27FC236}">
                <a16:creationId xmlns:a16="http://schemas.microsoft.com/office/drawing/2014/main" id="{6C78694D-279F-8541-BF14-25771CBEA032}"/>
              </a:ext>
            </a:extLst>
          </p:cNvPr>
          <p:cNvSpPr txBox="1">
            <a:spLocks/>
          </p:cNvSpPr>
          <p:nvPr/>
        </p:nvSpPr>
        <p:spPr>
          <a:xfrm>
            <a:off x="370800" y="2495550"/>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1100" b="0" dirty="0">
                <a:latin typeface="Rockwell" panose="02060603020205020403" pitchFamily="18" charset="0"/>
              </a:rPr>
              <a:t>(Little detail will be given, talk to me later if you’re interested learning these features)</a:t>
            </a:r>
          </a:p>
        </p:txBody>
      </p:sp>
    </p:spTree>
    <p:extLst>
      <p:ext uri="{BB962C8B-B14F-4D97-AF65-F5344CB8AC3E}">
        <p14:creationId xmlns:p14="http://schemas.microsoft.com/office/powerpoint/2010/main" val="2685025932"/>
      </p:ext>
    </p:extLst>
  </p:cSld>
  <p:clrMapOvr>
    <a:masterClrMapping/>
  </p:clrMapOvr>
</p:sld>
</file>

<file path=ppt/theme/theme1.xml><?xml version="1.0" encoding="utf-8"?>
<a:theme xmlns:a="http://schemas.openxmlformats.org/drawingml/2006/main" name="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42F8F13-2998-DF4F-BD55-F97E0348F1D9}" vid="{F083564A-2207-4647-8BE4-8FD103A87836}"/>
    </a:ext>
  </a:extLst>
</a:theme>
</file>

<file path=ppt/theme/theme2.xml><?xml version="1.0" encoding="utf-8"?>
<a:theme xmlns:a="http://schemas.openxmlformats.org/drawingml/2006/main" name="University of Bristol (Custom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42F8F13-2998-DF4F-BD55-F97E0348F1D9}" vid="{2CA93492-6BF1-6943-AC27-762D379CC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db9d0e4-5370-4cfb-9e4e-bdf6de379f60" xsi:nil="true"/>
    <lcf76f155ced4ddcb4097134ff3c332f xmlns="096f1adb-ea5a-4dff-ab2b-a4fd43da3d8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18CF241A90FF499F246F937C358300" ma:contentTypeVersion="15" ma:contentTypeDescription="Create a new document." ma:contentTypeScope="" ma:versionID="6b4f1e86dc28aa8ecba08824997af9b2">
  <xsd:schema xmlns:xsd="http://www.w3.org/2001/XMLSchema" xmlns:xs="http://www.w3.org/2001/XMLSchema" xmlns:p="http://schemas.microsoft.com/office/2006/metadata/properties" xmlns:ns2="096f1adb-ea5a-4dff-ab2b-a4fd43da3d8e" xmlns:ns3="cee1e4d5-1e4f-4724-9d5e-788c2c993551" xmlns:ns4="edb9d0e4-5370-4cfb-9e4e-bdf6de379f60" targetNamespace="http://schemas.microsoft.com/office/2006/metadata/properties" ma:root="true" ma:fieldsID="756b1db804e9c710e3e6693093476936" ns2:_="" ns3:_="" ns4:_="">
    <xsd:import namespace="096f1adb-ea5a-4dff-ab2b-a4fd43da3d8e"/>
    <xsd:import namespace="cee1e4d5-1e4f-4724-9d5e-788c2c993551"/>
    <xsd:import namespace="edb9d0e4-5370-4cfb-9e4e-bdf6de379f6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6f1adb-ea5a-4dff-ab2b-a4fd43da3d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dd084387-097e-4aef-8f33-0dee7b0eb57f"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ee1e4d5-1e4f-4724-9d5e-788c2c993551"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b9d0e4-5370-4cfb-9e4e-bdf6de379f60"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d97a6e6-d1a5-4f5a-9617-3779127589de}" ma:internalName="TaxCatchAll" ma:showField="CatchAllData" ma:web="db58e496-3217-4c2e-99be-bae25f41cc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14A693-2D51-470F-91F5-48A71B265FA3}">
  <ds:schemaRefs>
    <ds:schemaRef ds:uri="http://schemas.microsoft.com/office/2006/metadata/properties"/>
    <ds:schemaRef ds:uri="http://schemas.microsoft.com/office/infopath/2007/PartnerControls"/>
    <ds:schemaRef ds:uri="edb9d0e4-5370-4cfb-9e4e-bdf6de379f60"/>
    <ds:schemaRef ds:uri="096f1adb-ea5a-4dff-ab2b-a4fd43da3d8e"/>
  </ds:schemaRefs>
</ds:datastoreItem>
</file>

<file path=customXml/itemProps2.xml><?xml version="1.0" encoding="utf-8"?>
<ds:datastoreItem xmlns:ds="http://schemas.openxmlformats.org/officeDocument/2006/customXml" ds:itemID="{7A8AE88D-91E1-44CB-845D-142F67851F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6f1adb-ea5a-4dff-ab2b-a4fd43da3d8e"/>
    <ds:schemaRef ds:uri="cee1e4d5-1e4f-4724-9d5e-788c2c993551"/>
    <ds:schemaRef ds:uri="edb9d0e4-5370-4cfb-9e4e-bdf6de379f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08965F-072B-4FB6-B58A-1C23592636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University of Bristol (Main URL)</Template>
  <TotalTime>5225</TotalTime>
  <Words>6424</Words>
  <Application>Microsoft Office PowerPoint</Application>
  <PresentationFormat>On-screen Show (16:9)</PresentationFormat>
  <Paragraphs>857</Paragraphs>
  <Slides>110</Slides>
  <Notes>61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110</vt:i4>
      </vt:variant>
    </vt:vector>
  </HeadingPairs>
  <TitlesOfParts>
    <vt:vector size="118" baseType="lpstr">
      <vt:lpstr>Arial</vt:lpstr>
      <vt:lpstr>Arial Black</vt:lpstr>
      <vt:lpstr>Calibri</vt:lpstr>
      <vt:lpstr>Courier New</vt:lpstr>
      <vt:lpstr>Rockwell</vt:lpstr>
      <vt:lpstr>Wingdings</vt:lpstr>
      <vt:lpstr>University of Bristol (Main URL)</vt:lpstr>
      <vt:lpstr>University of Bristol (Custom URL)</vt:lpstr>
      <vt:lpstr>COMS30043  Games Project</vt:lpstr>
      <vt:lpstr>Preamble</vt:lpstr>
      <vt:lpstr>PowerPoint Presentation</vt:lpstr>
      <vt:lpstr>About Unity</vt:lpstr>
      <vt:lpstr>In This Session:</vt:lpstr>
      <vt:lpstr>In This Session:</vt:lpstr>
      <vt:lpstr>In This Session:</vt:lpstr>
      <vt:lpstr>In This Session:</vt:lpstr>
      <vt:lpstr>In This Session:</vt:lpstr>
      <vt:lpstr>In This Session:</vt:lpstr>
      <vt:lpstr>In This Session:</vt:lpstr>
      <vt:lpstr>Basics of the Unity Engine</vt:lpstr>
      <vt:lpstr>1 – 1:  Installing Unity</vt:lpstr>
      <vt:lpstr>1 – 1:  Installing Unity</vt:lpstr>
      <vt:lpstr>1 – 1:  Installing Unity</vt:lpstr>
      <vt:lpstr>1 – 1:  Installing Unity</vt:lpstr>
      <vt:lpstr>1 – 1:  Installing Unity</vt:lpstr>
      <vt:lpstr>1 – 2:  Compatible IDEs</vt:lpstr>
      <vt:lpstr>1 – 2:  Compatible IDEs</vt:lpstr>
      <vt:lpstr>1 – 2:  Compatible IDEs</vt:lpstr>
      <vt:lpstr>1 – 2:  Compatible IDEs</vt:lpstr>
      <vt:lpstr>1 – 3:  Preferences</vt:lpstr>
      <vt:lpstr>1 – 3:  Preferences</vt:lpstr>
      <vt:lpstr>1 – 4:  Project Settings</vt:lpstr>
      <vt:lpstr>1 – 4:  Project Settings</vt:lpstr>
      <vt:lpstr>1 – 5:  Navigating The Editor</vt:lpstr>
      <vt:lpstr>1 – 5:  Navigating The Editor</vt:lpstr>
      <vt:lpstr>1 – 5:  Navigating The Editor</vt:lpstr>
      <vt:lpstr>1 – 5:  Navigating The Editor</vt:lpstr>
      <vt:lpstr>1 – 5:  Navigating The Editor</vt:lpstr>
      <vt:lpstr>1 – 5:  Navigating The Editor</vt:lpstr>
      <vt:lpstr>1 – 5: GameObjects</vt:lpstr>
      <vt:lpstr>1 – 5: GameObjects</vt:lpstr>
      <vt:lpstr>1 – 5: GameObjects</vt:lpstr>
      <vt:lpstr>1 – 5: GameObjects</vt:lpstr>
      <vt:lpstr>1 – 5: GameObjects</vt:lpstr>
      <vt:lpstr>1 – 6: Transforms and Parents</vt:lpstr>
      <vt:lpstr>1 – 6: Transforms and Parents</vt:lpstr>
      <vt:lpstr>1 – 6: Transforms and Parents</vt:lpstr>
      <vt:lpstr>1 – 6: Transforms and Parents</vt:lpstr>
      <vt:lpstr>1 – 7: Components</vt:lpstr>
      <vt:lpstr>1 – 7: Components</vt:lpstr>
      <vt:lpstr>1 – 7: Components</vt:lpstr>
      <vt:lpstr>1 – 7: Components</vt:lpstr>
      <vt:lpstr>1 – 8: Camera</vt:lpstr>
      <vt:lpstr>1 – 9: Building Your Game</vt:lpstr>
      <vt:lpstr>1 – 9: Building Your Game</vt:lpstr>
      <vt:lpstr>Interactions within the Unity Engine</vt:lpstr>
      <vt:lpstr>2 – 1: Understanding Collisions</vt:lpstr>
      <vt:lpstr>2 – 1: Understanding Collisions</vt:lpstr>
      <vt:lpstr>2 – 2: Rigidbodies</vt:lpstr>
      <vt:lpstr>2 – 2: Rigidbody interpolation example </vt:lpstr>
      <vt:lpstr>2 – 3: Scripting</vt:lpstr>
      <vt:lpstr>2 – 3: Scripting</vt:lpstr>
      <vt:lpstr>2 – 3: Scripting</vt:lpstr>
      <vt:lpstr>2 – 3: Scripting – Multiple Scripts</vt:lpstr>
      <vt:lpstr>2 – 4: Prefabs</vt:lpstr>
      <vt:lpstr>2 – 4: Prefabs</vt:lpstr>
      <vt:lpstr>2 – 4: Instances</vt:lpstr>
      <vt:lpstr>2 – 4: Instantiation</vt:lpstr>
      <vt:lpstr>2 – 5: Scene Management</vt:lpstr>
      <vt:lpstr>2 – 6: Packages and Imports</vt:lpstr>
      <vt:lpstr>Implementation within the Unity Engine.</vt:lpstr>
      <vt:lpstr>3 – 1: C# and OOP within Unity</vt:lpstr>
      <vt:lpstr>3 – 1: C# and OOP Example</vt:lpstr>
      <vt:lpstr>3 – 1: C# and OOP Example</vt:lpstr>
      <vt:lpstr>3 – 2: Coroutines</vt:lpstr>
      <vt:lpstr>3 – 3: Debug Logs and The Console</vt:lpstr>
      <vt:lpstr>3 – 4 The Performance Profiler</vt:lpstr>
      <vt:lpstr>3 – 5 Creating GUIs in Unity</vt:lpstr>
      <vt:lpstr>3 – 5 Creating GUIs in Unity</vt:lpstr>
      <vt:lpstr>FX in the Unity Engine</vt:lpstr>
      <vt:lpstr>FX in the Unity Engine</vt:lpstr>
      <vt:lpstr>4 – 1 Textures</vt:lpstr>
      <vt:lpstr>4 – 1 Textures and Materials</vt:lpstr>
      <vt:lpstr>4 – 1 Textures and Materials</vt:lpstr>
      <vt:lpstr>4 – 2 Lighting (Realtime)</vt:lpstr>
      <vt:lpstr>4 – 2 Lighting (Realtime)</vt:lpstr>
      <vt:lpstr>4 – 2 Lighting (Realtime)</vt:lpstr>
      <vt:lpstr>4 – 3  The Particle System</vt:lpstr>
      <vt:lpstr>4 – 3  The Particle System</vt:lpstr>
      <vt:lpstr>4 – 3  The Particle System</vt:lpstr>
      <vt:lpstr>4 – 3  The Particle System</vt:lpstr>
      <vt:lpstr>4 – 4  Audio</vt:lpstr>
      <vt:lpstr>4 – 4  Animation (Legacy)</vt:lpstr>
      <vt:lpstr>4 – 4  Animation (Legacy)</vt:lpstr>
      <vt:lpstr>4 – 4  Animation (Legacy)</vt:lpstr>
      <vt:lpstr>Networking and The Unity Engine.</vt:lpstr>
      <vt:lpstr>Networking and The Unity Engine.</vt:lpstr>
      <vt:lpstr>5 – 1  Relevant Network Technology</vt:lpstr>
      <vt:lpstr>5 – 1  Relevant Network Technology</vt:lpstr>
      <vt:lpstr>5 – 1  Relevant Network Technology</vt:lpstr>
      <vt:lpstr>5 – 1  Relevant Network Technology</vt:lpstr>
      <vt:lpstr>5 – 1  Relevant Network Technology</vt:lpstr>
      <vt:lpstr>5 – 2  PUN Topology</vt:lpstr>
      <vt:lpstr>5 – 2  PUN Topology</vt:lpstr>
      <vt:lpstr>5 – 3  PUN RPC</vt:lpstr>
      <vt:lpstr>5 – 4  PUN Serialisation</vt:lpstr>
      <vt:lpstr>Advanced Inbuilt Features in The Unity Engine</vt:lpstr>
      <vt:lpstr>6 – 1  PostProcessing</vt:lpstr>
      <vt:lpstr>6 – 2  Occlusion Culling</vt:lpstr>
      <vt:lpstr>6 – 3  Baked Navigation</vt:lpstr>
      <vt:lpstr>6 – 4  Baked Lighting</vt:lpstr>
      <vt:lpstr>6 – 4  Baked Lighting</vt:lpstr>
      <vt:lpstr>6 – 5  Mechanim</vt:lpstr>
      <vt:lpstr>6 – 5  Mechanim</vt:lpstr>
      <vt:lpstr>Workflow Suggestions</vt:lpstr>
      <vt:lpstr>7 – 1 Unity Files and Version Control </vt:lpstr>
      <vt:lpstr>7 – 1 Unity Files and Version Control </vt:lpstr>
      <vt:lpstr>COMS30043  Games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Lee-Warren</dc:creator>
  <cp:lastModifiedBy>Jordan Taylor</cp:lastModifiedBy>
  <cp:revision>59</cp:revision>
  <dcterms:created xsi:type="dcterms:W3CDTF">2022-10-18T14:37:12Z</dcterms:created>
  <dcterms:modified xsi:type="dcterms:W3CDTF">2023-01-24T11:26:23Z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0x0101001F18CF241A90FF499F246F937C358300</vt:lpwstr>
  </property>
</Properties>
</file>